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993300"/>
    <a:srgbClr val="753805"/>
    <a:srgbClr val="D16309"/>
    <a:srgbClr val="081E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image" Target="../media/image4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image" Target="../media/image82.png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0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5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3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8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2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3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0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5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5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0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34A3-2727-4BD1-B3F5-70954BFEC239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C6AC-1FD7-4604-8BF4-4E2410406E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0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7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5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jpe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gf.freixenet.cz/template/f_logo.gif" TargetMode="External"/><Relationship Id="rId13" Type="http://schemas.openxmlformats.org/officeDocument/2006/relationships/image" Target="../media/image79.png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9" Type="http://schemas.openxmlformats.org/officeDocument/2006/relationships/image" Target="../media/image26.png"/><Relationship Id="rId3" Type="http://schemas.openxmlformats.org/officeDocument/2006/relationships/image" Target="../media/image72.png"/><Relationship Id="rId21" Type="http://schemas.openxmlformats.org/officeDocument/2006/relationships/image" Target="../media/image63.png"/><Relationship Id="rId34" Type="http://schemas.openxmlformats.org/officeDocument/2006/relationships/oleObject" Target="../embeddings/oleObject34.bin"/><Relationship Id="rId7" Type="http://schemas.openxmlformats.org/officeDocument/2006/relationships/image" Target="../media/image60.png"/><Relationship Id="rId12" Type="http://schemas.openxmlformats.org/officeDocument/2006/relationships/image" Target="../media/image78.jpeg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33" Type="http://schemas.openxmlformats.org/officeDocument/2006/relationships/image" Target="../media/image69.png"/><Relationship Id="rId38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67.png"/><Relationship Id="rId41" Type="http://schemas.openxmlformats.org/officeDocument/2006/relationships/image" Target="../media/image10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7.jpeg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3.bin"/><Relationship Id="rId37" Type="http://schemas.openxmlformats.org/officeDocument/2006/relationships/image" Target="../media/image71.png"/><Relationship Id="rId40" Type="http://schemas.openxmlformats.org/officeDocument/2006/relationships/image" Target="../media/image5.png"/><Relationship Id="rId5" Type="http://schemas.openxmlformats.org/officeDocument/2006/relationships/image" Target="../media/image74.jpeg"/><Relationship Id="rId15" Type="http://schemas.openxmlformats.org/officeDocument/2006/relationships/image" Target="../media/image81.jpeg"/><Relationship Id="rId23" Type="http://schemas.openxmlformats.org/officeDocument/2006/relationships/image" Target="../media/image64.png"/><Relationship Id="rId28" Type="http://schemas.openxmlformats.org/officeDocument/2006/relationships/oleObject" Target="../embeddings/oleObject31.bin"/><Relationship Id="rId36" Type="http://schemas.openxmlformats.org/officeDocument/2006/relationships/oleObject" Target="../embeddings/oleObject35.bin"/><Relationship Id="rId10" Type="http://schemas.openxmlformats.org/officeDocument/2006/relationships/image" Target="../media/image76.jpeg"/><Relationship Id="rId19" Type="http://schemas.openxmlformats.org/officeDocument/2006/relationships/image" Target="../media/image62.png"/><Relationship Id="rId31" Type="http://schemas.openxmlformats.org/officeDocument/2006/relationships/image" Target="../media/image68.png"/><Relationship Id="rId4" Type="http://schemas.openxmlformats.org/officeDocument/2006/relationships/image" Target="../media/image73.pn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66.png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4.png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9" Type="http://schemas.openxmlformats.org/officeDocument/2006/relationships/image" Target="../media/image97.png"/><Relationship Id="rId3" Type="http://schemas.openxmlformats.org/officeDocument/2006/relationships/image" Target="../media/image98.jpeg"/><Relationship Id="rId21" Type="http://schemas.openxmlformats.org/officeDocument/2006/relationships/image" Target="../media/image88.png"/><Relationship Id="rId34" Type="http://schemas.openxmlformats.org/officeDocument/2006/relationships/oleObject" Target="../embeddings/oleObject50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image" Target="../media/image94.png"/><Relationship Id="rId38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92.png"/><Relationship Id="rId41" Type="http://schemas.openxmlformats.org/officeDocument/2006/relationships/image" Target="../media/image10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1.png"/><Relationship Id="rId11" Type="http://schemas.openxmlformats.org/officeDocument/2006/relationships/image" Target="../media/image83.png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9.bin"/><Relationship Id="rId37" Type="http://schemas.openxmlformats.org/officeDocument/2006/relationships/image" Target="../media/image96.png"/><Relationship Id="rId40" Type="http://schemas.openxmlformats.org/officeDocument/2006/relationships/image" Target="../media/image5.png"/><Relationship Id="rId5" Type="http://schemas.openxmlformats.org/officeDocument/2006/relationships/image" Target="../media/image100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oleObject" Target="../embeddings/oleObject47.bin"/><Relationship Id="rId36" Type="http://schemas.openxmlformats.org/officeDocument/2006/relationships/oleObject" Target="../embeddings/oleObject51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87.png"/><Relationship Id="rId31" Type="http://schemas.openxmlformats.org/officeDocument/2006/relationships/image" Target="../media/image93.png"/><Relationship Id="rId4" Type="http://schemas.openxmlformats.org/officeDocument/2006/relationships/image" Target="../media/image99.png"/><Relationship Id="rId9" Type="http://schemas.openxmlformats.org/officeDocument/2006/relationships/image" Target="../media/image102.png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91.png"/><Relationship Id="rId30" Type="http://schemas.openxmlformats.org/officeDocument/2006/relationships/oleObject" Target="../embeddings/oleObject48.bin"/><Relationship Id="rId35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jpeg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image" Target="../media/image33.jpe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5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73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0117985"/>
              </p:ext>
            </p:extLst>
          </p:nvPr>
        </p:nvGraphicFramePr>
        <p:xfrm>
          <a:off x="-21751" y="836613"/>
          <a:ext cx="914400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Image" r:id="rId3" imgW="6340981" imgH="4015531" progId="Photoshop.Image.5">
                  <p:embed/>
                </p:oleObj>
              </mc:Choice>
              <mc:Fallback>
                <p:oleObj name="Image" r:id="rId3" imgW="6340981" imgH="4015531" progId="Photoshop.Image.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51" y="836613"/>
                        <a:ext cx="9144000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16688" y="4508500"/>
          <a:ext cx="22748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Fotografía de Photo Editor" r:id="rId5" imgW="5838095" imgH="5609524" progId="MSPhotoEd.3">
                  <p:embed/>
                </p:oleObj>
              </mc:Choice>
              <mc:Fallback>
                <p:oleObj name="Fotografía de Photo Editor" r:id="rId5" imgW="5838095" imgH="5609524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508500"/>
                        <a:ext cx="22748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57736" name="Rectangle 8" descr="Diagonal hacia abajo ancha"/>
          <p:cNvSpPr>
            <a:spLocks noChangeArrowheads="1"/>
          </p:cNvSpPr>
          <p:nvPr/>
        </p:nvSpPr>
        <p:spPr bwMode="auto">
          <a:xfrm>
            <a:off x="16526" y="13115"/>
            <a:ext cx="9144000" cy="765175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13115"/>
            <a:ext cx="9144000" cy="6858000"/>
          </a:xfrm>
          <a:prstGeom prst="rect">
            <a:avLst/>
          </a:prstGeom>
          <a:noFill/>
          <a:ln w="57150" algn="ctr">
            <a:solidFill>
              <a:srgbClr val="081E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rgbClr val="081E8E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4221163"/>
            <a:ext cx="9144000" cy="144462"/>
          </a:xfrm>
          <a:prstGeom prst="rect">
            <a:avLst/>
          </a:prstGeom>
          <a:solidFill>
            <a:srgbClr val="081E8E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graphicFrame>
        <p:nvGraphicFramePr>
          <p:cNvPr id="2057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2625" y="5294313"/>
          <a:ext cx="48974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Fotografía de Photo Editor" r:id="rId7" imgW="5847619" imgH="781159" progId="MSPhotoEd.3">
                  <p:embed/>
                </p:oleObj>
              </mc:Choice>
              <mc:Fallback>
                <p:oleObj name="Fotografía de Photo Editor" r:id="rId7" imgW="5847619" imgH="781159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294313"/>
                        <a:ext cx="48974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1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33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395288" y="476250"/>
            <a:ext cx="777081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3600">
                <a:solidFill>
                  <a:srgbClr val="4D4D4D"/>
                </a:solidFill>
                <a:latin typeface="Verdana" pitchFamily="34" charset="0"/>
              </a:rPr>
              <a:t>P</a:t>
            </a:r>
            <a:r>
              <a:rPr lang="es-ES_tradnl" altLang="es-ES" sz="2900">
                <a:solidFill>
                  <a:srgbClr val="4D4D4D"/>
                </a:solidFill>
                <a:latin typeface="Verdana" pitchFamily="34" charset="0"/>
              </a:rPr>
              <a:t>RESENCIA</a:t>
            </a:r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539750" y="1773238"/>
            <a:ext cx="4752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/>
          <a:lstStyle>
            <a:lvl1pPr marL="307975" indent="-3079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68338" indent="-258763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25525" indent="-204788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36688" indent="-204788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47850" indent="-2063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050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622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194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66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Auxiliar del automóvil.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  Ensamblaje.  Pinzado y despinzado. </a:t>
            </a:r>
            <a:r>
              <a:rPr lang="es-ES_tradnl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 Reparto.</a:t>
            </a: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Conserveras.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40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Industria naval.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40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Embalajes de muebles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 y objetos de hogar.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Empresas manufactureras.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Carga y descarga de mercancía.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30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Logística</a:t>
            </a:r>
            <a:r>
              <a:rPr lang="es-ES_tradnl" altLang="es-ES" sz="1400" b="0" dirty="0">
                <a:solidFill>
                  <a:srgbClr val="333333"/>
                </a:solidFill>
                <a:latin typeface="Verdana" pitchFamily="34" charset="0"/>
              </a:rPr>
              <a:t>.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  Gestión integral de almacenes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Administraciones públicas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. Sergas. 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     </a:t>
            </a:r>
            <a:r>
              <a:rPr lang="es-ES_tradnl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Ayuntamientos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, Instituto Español </a:t>
            </a:r>
            <a:r>
              <a:rPr lang="es-ES_tradnl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Oceanográfico</a:t>
            </a: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>
                <a:solidFill>
                  <a:srgbClr val="333333"/>
                </a:solidFill>
                <a:latin typeface="Verdana" pitchFamily="34" charset="0"/>
              </a:rPr>
              <a:t>Clínicas</a:t>
            </a:r>
            <a:r>
              <a:rPr lang="es-ES_tradnl" altLang="es-ES" sz="1400" b="0" dirty="0">
                <a:solidFill>
                  <a:srgbClr val="333333"/>
                </a:solidFill>
                <a:latin typeface="Verdana" pitchFamily="34" charset="0"/>
              </a:rPr>
              <a:t>.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  </a:t>
            </a:r>
            <a:r>
              <a:rPr lang="es-ES_tradnl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Hospitales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endParaRPr lang="es-ES_tradnl" altLang="es-ES" sz="1300" b="0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400" dirty="0" smtClean="0">
                <a:solidFill>
                  <a:srgbClr val="333333"/>
                </a:solidFill>
                <a:latin typeface="Verdana" pitchFamily="34" charset="0"/>
              </a:rPr>
              <a:t>Empresas energéticas. </a:t>
            </a:r>
            <a:r>
              <a:rPr lang="es-ES_tradnl" altLang="es-ES" sz="1300" b="0" dirty="0">
                <a:solidFill>
                  <a:srgbClr val="333333"/>
                </a:solidFill>
                <a:latin typeface="Verdana" pitchFamily="34" charset="0"/>
              </a:rPr>
              <a:t>Equipos </a:t>
            </a:r>
            <a:r>
              <a:rPr lang="es-ES_tradnl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comerciales.</a:t>
            </a: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s-ES_tradnl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_tradnl" altLang="es-ES" sz="1300" b="0" dirty="0">
              <a:solidFill>
                <a:srgbClr val="333333"/>
              </a:solidFill>
              <a:latin typeface="Tahoma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_tradnl" altLang="es-ES" sz="1100" b="0" dirty="0">
              <a:solidFill>
                <a:srgbClr val="3333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_tradnl" altLang="es-ES" sz="1100" b="0" dirty="0">
              <a:solidFill>
                <a:srgbClr val="333333"/>
              </a:solidFill>
            </a:endParaRPr>
          </a:p>
        </p:txBody>
      </p:sp>
      <p:sp>
        <p:nvSpPr>
          <p:cNvPr id="13318" name="Text Box 40"/>
          <p:cNvSpPr txBox="1">
            <a:spLocks noChangeArrowheads="1"/>
          </p:cNvSpPr>
          <p:nvPr/>
        </p:nvSpPr>
        <p:spPr bwMode="auto">
          <a:xfrm>
            <a:off x="5651500" y="5013325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600"/>
          </a:p>
        </p:txBody>
      </p:sp>
      <p:pic>
        <p:nvPicPr>
          <p:cNvPr id="245772" name="Picture 12" descr="HPIM044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55" y="1453895"/>
            <a:ext cx="2952750" cy="222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15" name="Object 55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Fotografía de Photo Editor" r:id="rId4" imgW="10469436" imgH="1609524" progId="MSPhotoEd.3">
                  <p:embed/>
                </p:oleObj>
              </mc:Choice>
              <mc:Fallback>
                <p:oleObj name="Fotografía de Photo Editor" r:id="rId4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4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rofe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336697"/>
            <a:ext cx="1070720" cy="13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 descr="HPIM04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05943"/>
            <a:ext cx="2916238" cy="2087563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827088" y="3500438"/>
            <a:ext cx="74898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marL="1231900"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altLang="es-ES" sz="1400" dirty="0" smtClean="0">
                <a:solidFill>
                  <a:srgbClr val="333333"/>
                </a:solidFill>
                <a:latin typeface="Verdana" pitchFamily="34" charset="0"/>
              </a:rPr>
              <a:t>FIRDIS</a:t>
            </a:r>
            <a:r>
              <a:rPr lang="es-ES" altLang="es-ES" sz="1400" b="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es una empresa dedicada al </a:t>
            </a: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mantenimiento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y </a:t>
            </a: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limpieza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diaria y extraordinaria de </a:t>
            </a: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locales industriales y comerciales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. Establecemos protocolos de trabajo que garantizan un servicio eficaz y eficiente contando para ello con los más </a:t>
            </a: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modernos equipos técnicos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y los </a:t>
            </a: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mejores profesionales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del sector. </a:t>
            </a:r>
          </a:p>
          <a:p>
            <a:pPr algn="just">
              <a:defRPr/>
            </a:pPr>
            <a:endParaRPr lang="es-ES" altLang="es-ES" sz="1200" u="sng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defRPr/>
            </a:pPr>
            <a:endParaRPr lang="es-ES" altLang="es-ES" sz="2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" altLang="es-E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SERVICIOS</a:t>
            </a:r>
            <a:r>
              <a:rPr lang="es-ES" altLang="es-ES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eaLnBrk="0" hangingPunct="0">
              <a:defRPr/>
            </a:pPr>
            <a:endParaRPr lang="es-ES" altLang="es-ES" sz="2000" b="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987675" y="5229225"/>
            <a:ext cx="3563938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Lucida Console" pitchFamily="49" charset="0"/>
              </a:rPr>
              <a:t> </a:t>
            </a: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Limpieza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 Mantenimiento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 Higienización</a:t>
            </a:r>
          </a:p>
          <a:p>
            <a:pPr algn="l" eaLnBrk="1" hangingPunct="1">
              <a:buFont typeface="Wingdings" pitchFamily="2" charset="2"/>
              <a:buNone/>
            </a:pPr>
            <a:endParaRPr lang="es-ES_tradnl" altLang="es-ES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40142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5111750" cy="158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17" name="Picture 9" descr="Fird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908050"/>
            <a:ext cx="1746250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1430" name="Object 22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Fotografía de Photo Editor" r:id="rId5" imgW="10469436" imgH="1609524" progId="MSPhotoEd.3">
                  <p:embed/>
                </p:oleObj>
              </mc:Choice>
              <mc:Fallback>
                <p:oleObj name="Fotografía de Photo Editor" r:id="rId5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0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468313" y="547688"/>
            <a:ext cx="7773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IRDI</a:t>
            </a: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84213" y="4149725"/>
            <a:ext cx="7777162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0">
                <a:solidFill>
                  <a:srgbClr val="333333"/>
                </a:solidFill>
                <a:latin typeface="Verdana" pitchFamily="34" charset="0"/>
              </a:rPr>
              <a:t>Las actividades que ofrece:</a:t>
            </a:r>
          </a:p>
          <a:p>
            <a:pPr algn="just" eaLnBrk="1" hangingPunct="1"/>
            <a:endParaRPr lang="es-ES" altLang="es-ES" sz="14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/>
            <a:r>
              <a:rPr lang="es-ES" altLang="es-ES" sz="1500">
                <a:solidFill>
                  <a:srgbClr val="333333"/>
                </a:solidFill>
              </a:rPr>
              <a:t>	</a:t>
            </a:r>
            <a:r>
              <a:rPr lang="es-ES" altLang="es-ES" sz="1400">
                <a:solidFill>
                  <a:srgbClr val="333333"/>
                </a:solidFill>
              </a:rPr>
              <a:t>Limpieza ordinaria</a:t>
            </a:r>
            <a:r>
              <a:rPr lang="es-ES" altLang="es-ES" sz="1500" b="0">
                <a:solidFill>
                  <a:srgbClr val="333333"/>
                </a:solidFill>
                <a:latin typeface="Verdana" pitchFamily="34" charset="0"/>
              </a:rPr>
              <a:t> -</a:t>
            </a:r>
            <a:r>
              <a:rPr lang="es-ES" altLang="es-ES" sz="1300" b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Metodología tradicional y Sistemas de Microfibra.</a:t>
            </a:r>
          </a:p>
          <a:p>
            <a:pPr algn="just" eaLnBrk="1" hangingPunct="1"/>
            <a:endParaRPr lang="es-ES" altLang="es-ES" sz="12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/>
            <a:r>
              <a:rPr lang="es-ES" altLang="es-ES" sz="1500">
                <a:solidFill>
                  <a:srgbClr val="333333"/>
                </a:solidFill>
              </a:rPr>
              <a:t>	</a:t>
            </a:r>
            <a:r>
              <a:rPr lang="es-ES" altLang="es-ES" sz="1400">
                <a:solidFill>
                  <a:srgbClr val="333333"/>
                </a:solidFill>
              </a:rPr>
              <a:t>Higienización</a:t>
            </a:r>
            <a:r>
              <a:rPr lang="es-ES" altLang="es-ES" sz="1500" b="0">
                <a:solidFill>
                  <a:srgbClr val="333333"/>
                </a:solidFill>
              </a:rPr>
              <a:t> </a:t>
            </a:r>
            <a:r>
              <a:rPr lang="es-ES" altLang="es-ES" sz="1200" b="0">
                <a:solidFill>
                  <a:srgbClr val="333333"/>
                </a:solidFill>
              </a:rPr>
              <a:t>-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Tratamientos D-D-D/Tratamientos contra legionella.</a:t>
            </a:r>
          </a:p>
          <a:p>
            <a:pPr algn="just" eaLnBrk="1" hangingPunct="1"/>
            <a:endParaRPr lang="es-ES" altLang="es-ES" sz="1200" b="0">
              <a:solidFill>
                <a:srgbClr val="333333"/>
              </a:solidFill>
            </a:endParaRPr>
          </a:p>
          <a:p>
            <a:pPr algn="just" eaLnBrk="1" hangingPunct="1"/>
            <a:r>
              <a:rPr lang="es-ES" altLang="es-ES" sz="1500">
                <a:solidFill>
                  <a:srgbClr val="333333"/>
                </a:solidFill>
              </a:rPr>
              <a:t>	</a:t>
            </a:r>
            <a:r>
              <a:rPr lang="es-ES" altLang="es-ES" sz="1400">
                <a:solidFill>
                  <a:srgbClr val="333333"/>
                </a:solidFill>
              </a:rPr>
              <a:t>Limpieza específica</a:t>
            </a:r>
            <a:r>
              <a:rPr lang="es-ES" altLang="es-ES" sz="1300" b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de techos, falsos techos y Limpieza de Graffitis.</a:t>
            </a:r>
          </a:p>
          <a:p>
            <a:pPr algn="just" eaLnBrk="1" hangingPunct="1"/>
            <a:endParaRPr lang="es-ES" altLang="es-ES" sz="1200" b="0">
              <a:solidFill>
                <a:srgbClr val="333333"/>
              </a:solidFill>
            </a:endParaRPr>
          </a:p>
          <a:p>
            <a:pPr algn="just" eaLnBrk="1" hangingPunct="1"/>
            <a:r>
              <a:rPr lang="es-ES" altLang="es-ES" sz="1500">
                <a:solidFill>
                  <a:srgbClr val="333333"/>
                </a:solidFill>
              </a:rPr>
              <a:t>	</a:t>
            </a:r>
            <a:r>
              <a:rPr lang="es-ES" altLang="es-ES" sz="1400">
                <a:solidFill>
                  <a:srgbClr val="333333"/>
                </a:solidFill>
              </a:rPr>
              <a:t>Limpieza de cristales</a:t>
            </a:r>
            <a:r>
              <a:rPr lang="es-ES" altLang="es-ES" sz="1300" b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y paramentos en altura con un menor impacto </a:t>
            </a:r>
          </a:p>
          <a:p>
            <a:pPr algn="just" eaLnBrk="1" hangingPunct="1"/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             ambiental y nuevas tecnologías. 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200" b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64204" name="Picture 12" descr="HPIM08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3168650" cy="21717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11" name="Picture 19" descr="HPIM08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170238" cy="2160587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16" name="Picture 24" descr="Fird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36199"/>
            <a:ext cx="1050082" cy="14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65223" name="Picture 7" descr="HPIM0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308350" cy="2506663"/>
          </a:xfrm>
          <a:prstGeom prst="rect">
            <a:avLst/>
          </a:prstGeom>
          <a:noFill/>
          <a:ln w="38100">
            <a:solidFill>
              <a:srgbClr val="4D4D4D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468313" y="763588"/>
            <a:ext cx="777398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es-ES_tradnl" altLang="es-ES" sz="29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RESENCIA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396875" y="1989138"/>
            <a:ext cx="41036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600" b="0"/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539750" y="2060575"/>
            <a:ext cx="691197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0">
                <a:solidFill>
                  <a:srgbClr val="333333"/>
                </a:solidFill>
              </a:rPr>
              <a:t>Los sectores que abarca son:</a:t>
            </a:r>
          </a:p>
          <a:p>
            <a:pPr algn="just" eaLnBrk="1" hangingPunct="1"/>
            <a:endParaRPr lang="es-ES" altLang="es-ES" sz="1400" b="0">
              <a:solidFill>
                <a:srgbClr val="333333"/>
              </a:solidFill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ES" altLang="es-ES" sz="1500">
                <a:solidFill>
                  <a:srgbClr val="333333"/>
                </a:solidFill>
              </a:rPr>
              <a:t> </a:t>
            </a:r>
            <a:r>
              <a:rPr lang="es-ES" altLang="es-ES" sz="1400">
                <a:solidFill>
                  <a:srgbClr val="333333"/>
                </a:solidFill>
              </a:rPr>
              <a:t>Sanitario -</a:t>
            </a:r>
            <a:r>
              <a:rPr lang="es-ES" altLang="es-ES" sz="1400" b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Hospitales y clínicas privadas.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ES" altLang="es-ES" sz="1400">
                <a:solidFill>
                  <a:srgbClr val="333333"/>
                </a:solidFill>
              </a:rPr>
              <a:t> Grandes Superficies</a:t>
            </a:r>
            <a:r>
              <a:rPr lang="es-ES" altLang="es-ES" sz="1400" b="0">
                <a:solidFill>
                  <a:srgbClr val="333333"/>
                </a:solidFill>
              </a:rPr>
              <a:t> -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centros comerciales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ES" altLang="es-ES" sz="1400">
                <a:solidFill>
                  <a:srgbClr val="333333"/>
                </a:solidFill>
              </a:rPr>
              <a:t> Oficinas y dependencias -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Ministerios, 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  Comunidades Autónomas, Ayuntamientos,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  Grandes y Pequeñas Empresas.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ES" altLang="es-ES" sz="1400">
                <a:solidFill>
                  <a:srgbClr val="333333"/>
                </a:solidFill>
              </a:rPr>
              <a:t> Industrial -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Presencia en sectores como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   alimentación, automoción, químico, naval,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   textil, construcción, aeronáutico.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altLang="es-ES" sz="13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ES" altLang="es-ES" sz="1500">
                <a:solidFill>
                  <a:srgbClr val="333333"/>
                </a:solidFill>
              </a:rPr>
              <a:t> </a:t>
            </a:r>
            <a:r>
              <a:rPr lang="es-ES" altLang="es-ES" sz="1400">
                <a:solidFill>
                  <a:srgbClr val="333333"/>
                </a:solidFill>
              </a:rPr>
              <a:t>Comercio</a:t>
            </a:r>
            <a:r>
              <a:rPr lang="es-ES" altLang="es-ES" sz="1400" b="0">
                <a:solidFill>
                  <a:srgbClr val="333333"/>
                </a:solidFill>
              </a:rPr>
              <a:t> -</a:t>
            </a:r>
            <a:r>
              <a:rPr lang="es-ES" altLang="es-ES" sz="1400" b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locales comerciales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s-ES" altLang="es-ES" sz="1400">
                <a:solidFill>
                  <a:srgbClr val="333333"/>
                </a:solidFill>
              </a:rPr>
              <a:t> Residencial -</a:t>
            </a:r>
            <a:r>
              <a:rPr lang="es-ES" altLang="es-ES" sz="1400" b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servicio en Urbanizaciones,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  Complejos Residenciales o Edificios.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s-ES" altLang="es-ES" sz="1300" b="0">
              <a:solidFill>
                <a:srgbClr val="333333"/>
              </a:solidFill>
              <a:latin typeface="Verdana" pitchFamily="34" charset="0"/>
            </a:endParaRPr>
          </a:p>
        </p:txBody>
      </p:sp>
      <p:graphicFrame>
        <p:nvGraphicFramePr>
          <p:cNvPr id="265256" name="Object 40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Fotografía de Photo Editor" r:id="rId4" imgW="10469436" imgH="1609524" progId="MSPhotoEd.3">
                  <p:embed/>
                </p:oleObj>
              </mc:Choice>
              <mc:Fallback>
                <p:oleObj name="Fotografía de Photo Editor" r:id="rId4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Fird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36199"/>
            <a:ext cx="1050082" cy="14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/>
          </a:p>
        </p:txBody>
      </p:sp>
      <p:grpSp>
        <p:nvGrpSpPr>
          <p:cNvPr id="303129" name="Group 25"/>
          <p:cNvGrpSpPr>
            <a:grpSpLocks/>
          </p:cNvGrpSpPr>
          <p:nvPr/>
        </p:nvGrpSpPr>
        <p:grpSpPr bwMode="auto">
          <a:xfrm>
            <a:off x="7173064" y="2213769"/>
            <a:ext cx="1584325" cy="4248150"/>
            <a:chOff x="4513" y="1298"/>
            <a:chExt cx="998" cy="2676"/>
          </a:xfrm>
        </p:grpSpPr>
        <p:graphicFrame>
          <p:nvGraphicFramePr>
            <p:cNvPr id="19466" name="Object 13"/>
            <p:cNvGraphicFramePr>
              <a:graphicFrameLocks noChangeAspect="1"/>
            </p:cNvGraphicFramePr>
            <p:nvPr/>
          </p:nvGraphicFramePr>
          <p:xfrm>
            <a:off x="4649" y="1389"/>
            <a:ext cx="665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" name="Fotografía de Photo Editor" r:id="rId3" imgW="1409897" imgH="1514686" progId="MSPhotoEd.3">
                    <p:embed/>
                  </p:oleObj>
                </mc:Choice>
                <mc:Fallback>
                  <p:oleObj name="Fotografía de Photo Editor" r:id="rId3" imgW="1409897" imgH="151468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1389"/>
                          <a:ext cx="665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6969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3333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ct 15"/>
            <p:cNvGraphicFramePr>
              <a:graphicFrameLocks noChangeAspect="1"/>
            </p:cNvGraphicFramePr>
            <p:nvPr/>
          </p:nvGraphicFramePr>
          <p:xfrm>
            <a:off x="4785" y="3113"/>
            <a:ext cx="557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3" name="Fotografía de Photo Editor" r:id="rId5" imgW="1209524" imgH="1552792" progId="MSPhotoEd.3">
                    <p:embed/>
                  </p:oleObj>
                </mc:Choice>
                <mc:Fallback>
                  <p:oleObj name="Fotografía de Photo Editor" r:id="rId5" imgW="1209524" imgH="155279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3113"/>
                          <a:ext cx="557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6969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3333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Object 18"/>
            <p:cNvGraphicFramePr>
              <a:graphicFrameLocks noChangeAspect="1"/>
            </p:cNvGraphicFramePr>
            <p:nvPr/>
          </p:nvGraphicFramePr>
          <p:xfrm>
            <a:off x="4694" y="2251"/>
            <a:ext cx="665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4" name="Fotografía de Photo Editor" r:id="rId7" imgW="1419048" imgH="1523810" progId="MSPhotoEd.3">
                    <p:embed/>
                  </p:oleObj>
                </mc:Choice>
                <mc:Fallback>
                  <p:oleObj name="Fotografía de Photo Editor" r:id="rId7" imgW="1419048" imgH="152381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2251"/>
                          <a:ext cx="665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6969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3333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Rectangle 21"/>
            <p:cNvSpPr>
              <a:spLocks noChangeArrowheads="1"/>
            </p:cNvSpPr>
            <p:nvPr/>
          </p:nvSpPr>
          <p:spPr bwMode="auto">
            <a:xfrm>
              <a:off x="4513" y="1298"/>
              <a:ext cx="998" cy="2676"/>
            </a:xfrm>
            <a:prstGeom prst="rect">
              <a:avLst/>
            </a:prstGeom>
            <a:noFill/>
            <a:ln w="38100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84213" y="765175"/>
            <a:ext cx="7773987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>
              <a:defRPr sz="4000">
                <a:solidFill>
                  <a:schemeClr val="tx2"/>
                </a:solidFill>
                <a:latin typeface="Arial" charset="0"/>
              </a:defRPr>
            </a:lvl2pPr>
            <a:lvl3pPr>
              <a:defRPr sz="4000">
                <a:solidFill>
                  <a:schemeClr val="tx2"/>
                </a:solidFill>
                <a:latin typeface="Arial" charset="0"/>
              </a:defRPr>
            </a:lvl3pPr>
            <a:lvl4pPr>
              <a:defRPr sz="4000">
                <a:solidFill>
                  <a:schemeClr val="tx2"/>
                </a:solidFill>
                <a:latin typeface="Arial" charset="0"/>
              </a:defRPr>
            </a:lvl4pPr>
            <a:lvl5pPr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4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GRUPO BASE</a:t>
            </a:r>
            <a:r>
              <a:rPr lang="es-ES_tradnl" altLang="es-ES" sz="32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br>
              <a:rPr lang="es-ES_tradnl" altLang="es-ES" sz="32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_tradnl" altLang="es-ES" sz="29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EMPRESA CERTIFICADA</a:t>
            </a: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323850" y="2781300"/>
            <a:ext cx="856932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Char char="q"/>
            </a:pPr>
            <a:r>
              <a:rPr lang="es-ES" altLang="es-ES" sz="2100" b="0" dirty="0"/>
              <a:t> </a:t>
            </a:r>
            <a:r>
              <a:rPr lang="es-ES" altLang="es-ES" sz="2200" b="0" dirty="0"/>
              <a:t>Certificado de calidad - </a:t>
            </a:r>
            <a:r>
              <a:rPr lang="es-ES" altLang="es-ES" sz="2200" dirty="0"/>
              <a:t>ISO 9001-2000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None/>
            </a:pPr>
            <a:endParaRPr lang="es-ES" altLang="es-ES" sz="2200" b="0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None/>
            </a:pPr>
            <a:endParaRPr lang="es-ES" altLang="es-ES" sz="2100" b="0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Char char="q"/>
            </a:pPr>
            <a:r>
              <a:rPr lang="es-ES" altLang="es-ES" sz="2200" b="0" dirty="0"/>
              <a:t> Certificado de Medio Ambiente - </a:t>
            </a:r>
            <a:r>
              <a:rPr lang="es-ES" altLang="es-ES" sz="2200" dirty="0"/>
              <a:t>ISO 14001-2004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None/>
            </a:pPr>
            <a:endParaRPr lang="es-ES" altLang="es-ES" sz="2200" b="0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None/>
            </a:pPr>
            <a:endParaRPr lang="es-ES" altLang="es-ES" sz="2100" b="0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Char char="q"/>
            </a:pPr>
            <a:r>
              <a:rPr lang="es-ES" altLang="es-ES" sz="2100" b="0" dirty="0"/>
              <a:t>  </a:t>
            </a:r>
            <a:r>
              <a:rPr lang="es-ES" altLang="es-ES" sz="2200" b="0" dirty="0"/>
              <a:t>Miembros adheridos al - </a:t>
            </a:r>
            <a:r>
              <a:rPr lang="es-ES" altLang="es-ES" sz="2200" i="1" dirty="0"/>
              <a:t>Código Ético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None/>
            </a:pPr>
            <a:r>
              <a:rPr lang="es-ES" altLang="es-ES" sz="2200" i="1" dirty="0"/>
              <a:t>      de PRODAT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SzPct val="135000"/>
              <a:buFont typeface="Wingdings" pitchFamily="2" charset="2"/>
              <a:buChar char="q"/>
            </a:pPr>
            <a:endParaRPr lang="es-ES" altLang="es-ES" sz="2200" b="0" i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graphicFrame>
        <p:nvGraphicFramePr>
          <p:cNvPr id="303132" name="Object 28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Fotografía de Photo Editor" r:id="rId9" imgW="10469436" imgH="1609524" progId="MSPhotoEd.3">
                  <p:embed/>
                </p:oleObj>
              </mc:Choice>
              <mc:Fallback>
                <p:oleObj name="Fotografía de Photo Editor" r:id="rId9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5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2268538" y="549275"/>
            <a:ext cx="439261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>
              <a:defRPr sz="4000">
                <a:solidFill>
                  <a:schemeClr val="tx2"/>
                </a:solidFill>
                <a:latin typeface="Arial" charset="0"/>
              </a:defRPr>
            </a:lvl2pPr>
            <a:lvl3pPr>
              <a:defRPr sz="4000">
                <a:solidFill>
                  <a:schemeClr val="tx2"/>
                </a:solidFill>
                <a:latin typeface="Arial" charset="0"/>
              </a:defRPr>
            </a:lvl3pPr>
            <a:lvl4pPr>
              <a:defRPr sz="4000">
                <a:solidFill>
                  <a:schemeClr val="tx2"/>
                </a:solidFill>
                <a:latin typeface="Arial" charset="0"/>
              </a:defRPr>
            </a:lvl4pPr>
            <a:lvl5pPr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  <a:r>
              <a:rPr lang="es-ES_tradnl" altLang="es-ES" sz="32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ALIDAD</a:t>
            </a:r>
          </a:p>
        </p:txBody>
      </p:sp>
      <p:graphicFrame>
        <p:nvGraphicFramePr>
          <p:cNvPr id="310279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2655961"/>
              </p:ext>
            </p:extLst>
          </p:nvPr>
        </p:nvGraphicFramePr>
        <p:xfrm>
          <a:off x="8388424" y="6021288"/>
          <a:ext cx="5349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Fotografía de Photo Editor" r:id="rId3" imgW="1409897" imgH="1514686" progId="MSPhotoEd.3">
                  <p:embed/>
                </p:oleObj>
              </mc:Choice>
              <mc:Fallback>
                <p:oleObj name="Fotografía de Photo Editor" r:id="rId3" imgW="1409897" imgH="1514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6021288"/>
                        <a:ext cx="5349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203575" y="1844675"/>
            <a:ext cx="5040313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El objetivo principal en </a:t>
            </a: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GRUPO BASE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en la prestación de sus servicios es la </a:t>
            </a:r>
            <a:r>
              <a:rPr lang="es-ES" altLang="es-ES" sz="1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SATISFACCIÓN DEL CLIENTE.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De ahí que los servicios que realiza sean un sinónimo de calidad. </a:t>
            </a:r>
          </a:p>
          <a:p>
            <a:pPr algn="just">
              <a:defRPr/>
            </a:pPr>
            <a:endParaRPr lang="es-ES" altLang="es-ES" sz="1200" b="0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Para poder cumplir este objetivo prioritario, todas las empresas del GRUPO disponen de un </a:t>
            </a:r>
            <a:r>
              <a:rPr lang="es-ES" altLang="es-ES" sz="1200" b="0" u="sng" dirty="0" smtClean="0">
                <a:solidFill>
                  <a:srgbClr val="333333"/>
                </a:solidFill>
                <a:latin typeface="Verdana" pitchFamily="34" charset="0"/>
              </a:rPr>
              <a:t>Sistema de Gestión Integrado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, lo que conlleva que todas sus actividades sean realizadas con un enfoque basado en procesos. Todos los trabajos se realizan siguiendo una sistemática, definida, documentada e implementada cuyo fin es la </a:t>
            </a:r>
          </a:p>
          <a:p>
            <a:pPr algn="just">
              <a:defRPr/>
            </a:pPr>
            <a:r>
              <a:rPr lang="es-ES" altLang="es-ES" sz="1200" dirty="0" smtClean="0">
                <a:solidFill>
                  <a:srgbClr val="333333"/>
                </a:solidFill>
                <a:latin typeface="Verdana" pitchFamily="34" charset="0"/>
              </a:rPr>
              <a:t>CALIDAD TOTAL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 en el servicio prestado. </a:t>
            </a:r>
          </a:p>
          <a:p>
            <a:pPr algn="just">
              <a:defRPr/>
            </a:pPr>
            <a:endParaRPr lang="es-ES" altLang="es-ES" sz="1200" b="0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just">
              <a:defRPr/>
            </a:pPr>
            <a:endParaRPr lang="es-ES" altLang="es-ES" sz="1200" b="0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310294" name="Picture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374900" cy="2374900"/>
          </a:xfr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0297" name="Text Box 25"/>
          <p:cNvSpPr txBox="1">
            <a:spLocks noChangeArrowheads="1"/>
          </p:cNvSpPr>
          <p:nvPr/>
        </p:nvSpPr>
        <p:spPr bwMode="auto">
          <a:xfrm>
            <a:off x="1260475" y="4483100"/>
            <a:ext cx="788352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dirty="0">
                <a:latin typeface="Verdana" pitchFamily="34" charset="0"/>
              </a:rPr>
              <a:t> 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Los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FF9900"/>
                </a:solidFill>
                <a:latin typeface="Verdana" pitchFamily="34" charset="0"/>
              </a:rPr>
              <a:t>procedimientos definidos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para el Reclutamiento, Selección, Formación,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           Contratación y Seguimiento del Servicio.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La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FF9900"/>
                </a:solidFill>
                <a:latin typeface="Verdana" pitchFamily="34" charset="0"/>
              </a:rPr>
              <a:t>gestión de los trabajadores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como equipos de trabajo, llevando a cabo la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           supervisión, control y seguimiento de sus tareas, facilitando con ello el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           control en la gestión al Cliente.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La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FF9900"/>
                </a:solidFill>
                <a:latin typeface="Verdana" pitchFamily="34" charset="0"/>
              </a:rPr>
              <a:t>propuesta de mejoras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al Cliente en cuanto a la organización de los equipos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  de trabajo que GRUPO BASE pone a su disposición.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La realización de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FF9900"/>
                </a:solidFill>
                <a:latin typeface="Verdana" pitchFamily="34" charset="0"/>
              </a:rPr>
              <a:t>Auditorias Internas y Externas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por personal cualificado.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s-ES" altLang="es-ES" sz="1200" dirty="0">
              <a:latin typeface="Verdana" pitchFamily="34" charset="0"/>
            </a:endParaRP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1331913" y="4195763"/>
            <a:ext cx="17478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Muestra de ello son:</a:t>
            </a:r>
          </a:p>
        </p:txBody>
      </p:sp>
      <p:pic>
        <p:nvPicPr>
          <p:cNvPr id="13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6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684213" y="765175"/>
            <a:ext cx="7773987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>
              <a:defRPr sz="4000">
                <a:solidFill>
                  <a:schemeClr val="tx2"/>
                </a:solidFill>
                <a:latin typeface="Arial" charset="0"/>
              </a:defRPr>
            </a:lvl2pPr>
            <a:lvl3pPr>
              <a:defRPr sz="4000">
                <a:solidFill>
                  <a:schemeClr val="tx2"/>
                </a:solidFill>
                <a:latin typeface="Arial" charset="0"/>
              </a:defRPr>
            </a:lvl3pPr>
            <a:lvl4pPr>
              <a:defRPr sz="4000">
                <a:solidFill>
                  <a:schemeClr val="tx2"/>
                </a:solidFill>
                <a:latin typeface="Arial" charset="0"/>
              </a:defRPr>
            </a:lvl4pPr>
            <a:lvl5pPr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EDIO </a:t>
            </a: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MBIENTE</a:t>
            </a:r>
          </a:p>
        </p:txBody>
      </p:sp>
      <p:graphicFrame>
        <p:nvGraphicFramePr>
          <p:cNvPr id="307223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3968750"/>
          <a:ext cx="3419475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Fotografía de Photo Editor" r:id="rId3" imgW="4361905" imgH="3685714" progId="MSPhotoEd.3">
                  <p:embed/>
                </p:oleObj>
              </mc:Choice>
              <mc:Fallback>
                <p:oleObj name="Fotografía de Photo Editor" r:id="rId3" imgW="4361905" imgH="3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" contras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968750"/>
                        <a:ext cx="3419475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900113" y="2133600"/>
            <a:ext cx="734536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SzPct val="150000"/>
              <a:buFont typeface="Wingdings" pitchFamily="2" charset="2"/>
              <a:buChar char="{"/>
              <a:defRPr/>
            </a:pPr>
            <a:r>
              <a:rPr lang="es-ES" altLang="es-E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GRUPO BASE</a:t>
            </a:r>
            <a:r>
              <a:rPr lang="es-ES" altLang="es-ES" sz="1300" b="0" dirty="0" smtClean="0">
                <a:latin typeface="Verdana" pitchFamily="34" charset="0"/>
              </a:rPr>
              <a:t> </a:t>
            </a: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realiza la gestión de su servicio desde el mayor compromiso con   el</a:t>
            </a:r>
            <a:r>
              <a:rPr lang="es-ES" altLang="es-ES" sz="1300" b="0" dirty="0" smtClean="0">
                <a:latin typeface="Verdana" pitchFamily="34" charset="0"/>
              </a:rPr>
              <a:t> </a:t>
            </a:r>
            <a:r>
              <a:rPr lang="es-ES" altLang="es-ES" sz="1300" dirty="0" smtClean="0">
                <a:solidFill>
                  <a:srgbClr val="FF9900"/>
                </a:solidFill>
                <a:latin typeface="Verdana" pitchFamily="34" charset="0"/>
              </a:rPr>
              <a:t>RESPETO AL MEDIO AMBIENTE</a:t>
            </a:r>
            <a:r>
              <a:rPr lang="es-ES" altLang="es-ES" sz="1300" b="0" dirty="0" smtClean="0">
                <a:solidFill>
                  <a:srgbClr val="FF9900"/>
                </a:solidFill>
                <a:latin typeface="Verdana" pitchFamily="34" charset="0"/>
              </a:rPr>
              <a:t>.</a:t>
            </a:r>
            <a:r>
              <a:rPr lang="es-ES" altLang="es-ES" sz="1300" b="0" dirty="0" smtClean="0">
                <a:latin typeface="Verdana" pitchFamily="34" charset="0"/>
              </a:rPr>
              <a:t> </a:t>
            </a:r>
          </a:p>
          <a:p>
            <a:pPr algn="just">
              <a:spcBef>
                <a:spcPct val="50000"/>
              </a:spcBef>
              <a:buSzPct val="150000"/>
              <a:buFont typeface="Wingdings" pitchFamily="2" charset="2"/>
              <a:buNone/>
              <a:defRPr/>
            </a:pP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Por ello lleva a cabo una evaluación de sus actividades con el propósito de identificar los posibles impactos ambientales inherentes a las mismas.</a:t>
            </a:r>
          </a:p>
          <a:p>
            <a:pPr algn="just">
              <a:spcBef>
                <a:spcPct val="50000"/>
              </a:spcBef>
              <a:buSzPct val="150000"/>
              <a:buFont typeface="Wingdings" pitchFamily="2" charset="2"/>
              <a:buNone/>
              <a:defRPr/>
            </a:pP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 Todos estos posibles impactos ambientales son minimizados estableciendo los controles operacionales adecuados. </a:t>
            </a:r>
          </a:p>
          <a:p>
            <a:pPr algn="just">
              <a:spcBef>
                <a:spcPct val="50000"/>
              </a:spcBef>
              <a:buSzPct val="150000"/>
              <a:buFont typeface="Wingdings" pitchFamily="2" charset="2"/>
              <a:buNone/>
              <a:defRPr/>
            </a:pP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Estos controles están definidos, documentados e implementados dentro del </a:t>
            </a:r>
            <a:r>
              <a:rPr lang="es-ES" altLang="es-ES" sz="1300" b="0" u="sng" dirty="0" smtClean="0">
                <a:solidFill>
                  <a:srgbClr val="333333"/>
                </a:solidFill>
                <a:latin typeface="Verdana" pitchFamily="34" charset="0"/>
              </a:rPr>
              <a:t>Sistema de Gestión Integrado</a:t>
            </a: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. </a:t>
            </a:r>
          </a:p>
          <a:p>
            <a:pPr algn="just">
              <a:spcBef>
                <a:spcPct val="50000"/>
              </a:spcBef>
              <a:buSzPct val="150000"/>
              <a:buFont typeface="Wingdings" pitchFamily="2" charset="2"/>
              <a:buNone/>
              <a:defRPr/>
            </a:pP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Además, para contribuir con uno de sus principios ambientales,</a:t>
            </a:r>
            <a:r>
              <a:rPr lang="es-ES" altLang="es-ES" sz="1300" b="0" dirty="0" smtClean="0">
                <a:latin typeface="Verdana" pitchFamily="34" charset="0"/>
              </a:rPr>
              <a:t> </a:t>
            </a:r>
            <a:r>
              <a:rPr lang="es-ES" altLang="es-ES" sz="1300" dirty="0">
                <a:solidFill>
                  <a:srgbClr val="FF9900"/>
                </a:solidFill>
                <a:latin typeface="Verdana" pitchFamily="34" charset="0"/>
              </a:rPr>
              <a:t>la PREVENCIÓN DE LA CONTAMINACIÓN</a:t>
            </a:r>
            <a:r>
              <a:rPr lang="es-ES" altLang="es-ES" sz="1300" b="0" dirty="0" smtClean="0">
                <a:latin typeface="Verdana" pitchFamily="34" charset="0"/>
              </a:rPr>
              <a:t>, </a:t>
            </a: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GRUPO BASE tiene contratado un gestor de residuos autorizado.</a:t>
            </a:r>
          </a:p>
        </p:txBody>
      </p:sp>
      <p:graphicFrame>
        <p:nvGraphicFramePr>
          <p:cNvPr id="3072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57615"/>
              </p:ext>
            </p:extLst>
          </p:nvPr>
        </p:nvGraphicFramePr>
        <p:xfrm>
          <a:off x="8458200" y="6093296"/>
          <a:ext cx="5349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Fotografía de Photo Editor" r:id="rId5" imgW="1409897" imgH="1514686" progId="MSPhotoEd.3">
                  <p:embed/>
                </p:oleObj>
              </mc:Choice>
              <mc:Fallback>
                <p:oleObj name="Fotografía de Photo Editor" r:id="rId5" imgW="1409897" imgH="1514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093296"/>
                        <a:ext cx="5349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9" name="Object 29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Fotografía de Photo Editor" r:id="rId7" imgW="10469436" imgH="1609524" progId="MSPhotoEd.3">
                  <p:embed/>
                </p:oleObj>
              </mc:Choice>
              <mc:Fallback>
                <p:oleObj name="Fotografía de Photo Editor" r:id="rId7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3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684213" y="765175"/>
            <a:ext cx="7773987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>
              <a:defRPr sz="4000">
                <a:solidFill>
                  <a:schemeClr val="tx2"/>
                </a:solidFill>
                <a:latin typeface="Arial" charset="0"/>
              </a:defRPr>
            </a:lvl2pPr>
            <a:lvl3pPr>
              <a:defRPr sz="4000">
                <a:solidFill>
                  <a:schemeClr val="tx2"/>
                </a:solidFill>
                <a:latin typeface="Arial" charset="0"/>
              </a:defRPr>
            </a:lvl3pPr>
            <a:lvl4pPr>
              <a:defRPr sz="4000">
                <a:solidFill>
                  <a:schemeClr val="tx2"/>
                </a:solidFill>
                <a:latin typeface="Arial" charset="0"/>
              </a:defRPr>
            </a:lvl4pPr>
            <a:lvl5pPr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es-ES_tradnl" altLang="es-ES" sz="2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REVENCIÓN 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r>
              <a:rPr lang="es-ES_tradnl" altLang="es-ES" sz="2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IESGOS 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</a:t>
            </a:r>
            <a:r>
              <a:rPr lang="es-ES_tradnl" altLang="es-ES" sz="2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ABORALES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9750" y="1844675"/>
            <a:ext cx="73453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altLang="es-ES" sz="140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GRUPO BASE</a:t>
            </a:r>
            <a:r>
              <a:rPr lang="es-ES" altLang="es-ES" sz="1300" b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200" b="0" smtClean="0">
                <a:solidFill>
                  <a:srgbClr val="333333"/>
                </a:solidFill>
                <a:latin typeface="Verdana" pitchFamily="34" charset="0"/>
              </a:rPr>
              <a:t>combina un servicio de prevención propio con un servicio de prevención ajeno que le permite controlar y acometer la gestión preventiva en el desarrollo de sus actividades. Con ello garantiza el cumplimiento de sus competencias fundamentales: </a:t>
            </a:r>
          </a:p>
        </p:txBody>
      </p:sp>
      <p:pic>
        <p:nvPicPr>
          <p:cNvPr id="311326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2698750" cy="1914525"/>
          </a:xfr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</p:pic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468313" y="2852738"/>
            <a:ext cx="62658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Symbol" pitchFamily="18" charset="2"/>
              <a:buChar char="¨"/>
            </a:pPr>
            <a:r>
              <a:rPr lang="es-ES" altLang="es-ES" sz="1200" dirty="0"/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La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identificación de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los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riesgos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del puesto de  trabajo.</a:t>
            </a:r>
          </a:p>
          <a:p>
            <a:pPr algn="just" eaLnBrk="1" hangingPunct="1">
              <a:buFont typeface="Symbol" pitchFamily="18" charset="2"/>
              <a:buNone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Symbol" pitchFamily="18" charset="2"/>
              <a:buChar char="¨"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El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establecimiento de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las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medidas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correctoras de los riesgos  detectados.</a:t>
            </a:r>
          </a:p>
          <a:p>
            <a:pPr algn="just" eaLnBrk="1" hangingPunct="1">
              <a:buFont typeface="Symbol" pitchFamily="18" charset="2"/>
              <a:buChar char="¨"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Symbol" pitchFamily="18" charset="2"/>
              <a:buChar char="¨"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La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información previa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al trabajador sobre:</a:t>
            </a:r>
          </a:p>
          <a:p>
            <a:pPr lvl="1" algn="just" eaLnBrk="1" hangingPunct="1"/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/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	Riesgos generales y específicos a los que se expone.</a:t>
            </a:r>
          </a:p>
          <a:p>
            <a:pPr lvl="1" algn="just" eaLnBrk="1" hangingPunct="1"/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/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	Necesidades de cualificación determinadas.</a:t>
            </a:r>
          </a:p>
          <a:p>
            <a:pPr lvl="1" algn="just" eaLnBrk="1" hangingPunct="1"/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/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	Medidas de protección y prevención frente a los riesgos.</a:t>
            </a:r>
          </a:p>
          <a:p>
            <a:pPr lvl="1" algn="just" eaLnBrk="1" hangingPunct="1"/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Symbol" pitchFamily="18" charset="2"/>
              <a:buChar char="¨"/>
            </a:pP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Vigilancia periódica de la salud.</a:t>
            </a:r>
          </a:p>
          <a:p>
            <a:pPr algn="just" eaLnBrk="1" hangingPunct="1">
              <a:buFont typeface="Symbol" pitchFamily="18" charset="2"/>
              <a:buChar char="¨"/>
            </a:pPr>
            <a:endParaRPr lang="es-ES" altLang="es-ES" sz="120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Symbol" pitchFamily="18" charset="2"/>
              <a:buChar char="¨"/>
            </a:pPr>
            <a:r>
              <a:rPr lang="es-ES" altLang="es-ES" sz="1200" b="0" dirty="0">
                <a:latin typeface="Verdana" pitchFamily="34" charset="0"/>
              </a:rPr>
              <a:t>La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planificación</a:t>
            </a:r>
            <a:r>
              <a:rPr lang="es-ES" altLang="es-ES" sz="1200" b="0" dirty="0">
                <a:latin typeface="Verdana" pitchFamily="34" charset="0"/>
              </a:rPr>
              <a:t> de la actividad preventiva y </a:t>
            </a: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seguimiento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s-ES" altLang="es-ES" sz="1200" b="0" dirty="0">
                <a:latin typeface="Verdana" pitchFamily="34" charset="0"/>
              </a:rPr>
              <a:t>      de los riesgos detectados.</a:t>
            </a:r>
          </a:p>
          <a:p>
            <a:pPr algn="just" eaLnBrk="1" hangingPunct="1">
              <a:buFont typeface="Symbol" pitchFamily="18" charset="2"/>
              <a:buNone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buFont typeface="Symbol" pitchFamily="18" charset="2"/>
              <a:buChar char="¨"/>
            </a:pP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Coordinación de actividades preventivas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con el Cliente.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</p:txBody>
      </p:sp>
      <p:graphicFrame>
        <p:nvGraphicFramePr>
          <p:cNvPr id="311341" name="Object 45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Fotografía de Photo Editor" r:id="rId4" imgW="10469436" imgH="1609524" progId="MSPhotoEd.3">
                  <p:embed/>
                </p:oleObj>
              </mc:Choice>
              <mc:Fallback>
                <p:oleObj name="Fotografía de Photo Editor" r:id="rId4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3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 rot="10800000">
            <a:off x="953" y="-32524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684213" y="620713"/>
            <a:ext cx="777398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>
              <a:defRPr sz="4000">
                <a:solidFill>
                  <a:schemeClr val="tx2"/>
                </a:solidFill>
                <a:latin typeface="Arial" charset="0"/>
              </a:defRPr>
            </a:lvl2pPr>
            <a:lvl3pPr>
              <a:defRPr sz="4000">
                <a:solidFill>
                  <a:schemeClr val="tx2"/>
                </a:solidFill>
                <a:latin typeface="Arial" charset="0"/>
              </a:defRPr>
            </a:lvl3pPr>
            <a:lvl4pPr>
              <a:defRPr sz="4000">
                <a:solidFill>
                  <a:schemeClr val="tx2"/>
                </a:solidFill>
                <a:latin typeface="Arial" charset="0"/>
              </a:defRPr>
            </a:lvl4pPr>
            <a:lvl5pPr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es-ES_tradnl" altLang="es-E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RODAT</a:t>
            </a:r>
          </a:p>
        </p:txBody>
      </p:sp>
      <p:pic>
        <p:nvPicPr>
          <p:cNvPr id="322575" name="Picture 15" descr="teclado_canda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1512888" cy="13335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2573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59117886"/>
              </p:ext>
            </p:extLst>
          </p:nvPr>
        </p:nvGraphicFramePr>
        <p:xfrm>
          <a:off x="8047010" y="5589240"/>
          <a:ext cx="805832" cy="100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Fotografía de Photo Editor" r:id="rId4" imgW="1209524" imgH="1552792" progId="MSPhotoEd.3">
                  <p:embed/>
                </p:oleObj>
              </mc:Choice>
              <mc:Fallback>
                <p:oleObj name="Fotografía de Photo Editor" r:id="rId4" imgW="1209524" imgH="155279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10" y="5589240"/>
                        <a:ext cx="805832" cy="1008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684213" y="1557338"/>
            <a:ext cx="54721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altLang="es-ES" sz="1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GRUPO BASE</a:t>
            </a:r>
            <a:r>
              <a:rPr lang="es-ES" altLang="es-ES" sz="1200" dirty="0" smtClean="0">
                <a:solidFill>
                  <a:srgbClr val="333333"/>
                </a:solidFill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se encuentra adherido al código ético de PRODAT de acuerdo con lo establecido en la Ley Orgánica de Protección de Datos de carácter personal</a:t>
            </a:r>
            <a:r>
              <a:rPr lang="es-ES" altLang="es-ES" sz="1600" b="0" dirty="0" smtClean="0"/>
              <a:t> </a:t>
            </a:r>
            <a:r>
              <a:rPr lang="es-ES" altLang="es-ES" sz="1600" dirty="0" smtClean="0">
                <a:solidFill>
                  <a:srgbClr val="081E8E"/>
                </a:solidFill>
              </a:rPr>
              <a:t>LOPD 15/1999</a:t>
            </a:r>
            <a:r>
              <a:rPr lang="es-ES" altLang="es-ES" sz="1600" dirty="0" smtClean="0"/>
              <a:t>,</a:t>
            </a:r>
            <a:r>
              <a:rPr lang="es-ES" altLang="es-ES" sz="1600" dirty="0" smtClean="0">
                <a:solidFill>
                  <a:schemeClr val="accent2"/>
                </a:solidFill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aportando un sello de calidad y diferenciación. </a:t>
            </a:r>
          </a:p>
          <a:p>
            <a:pPr>
              <a:spcBef>
                <a:spcPct val="50000"/>
              </a:spcBef>
              <a:defRPr/>
            </a:pPr>
            <a:endParaRPr lang="es-ES" altLang="es-ES" sz="1200" b="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2484438" y="2565400"/>
            <a:ext cx="633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600"/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827088" y="3068638"/>
            <a:ext cx="676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600"/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684213" y="2492375"/>
            <a:ext cx="756126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Por ello GRUPO BASE;</a:t>
            </a:r>
          </a:p>
          <a:p>
            <a:pPr algn="just" eaLnBrk="1" hangingPunct="1"/>
            <a:endParaRPr lang="es-ES" altLang="es-ES" sz="120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Proporciona a sus clientes el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máximo nivel de seguridad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en el  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  tratamiento de sus</a:t>
            </a:r>
            <a:r>
              <a:rPr lang="es-ES" altLang="es-ES" sz="1200" b="0" dirty="0">
                <a:latin typeface="Verdana" pitchFamily="34" charset="0"/>
              </a:rPr>
              <a:t> 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datos de carácter personal.</a:t>
            </a:r>
            <a:endParaRPr lang="es-ES" altLang="es-ES" sz="1200" b="0" dirty="0">
              <a:solidFill>
                <a:srgbClr val="081E8E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dirty="0">
                <a:latin typeface="Verdana" pitchFamily="34" charset="0"/>
              </a:rPr>
              <a:t> 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Reduce</a:t>
            </a:r>
            <a:r>
              <a:rPr lang="es-ES" altLang="es-ES" sz="1200" b="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los</a:t>
            </a:r>
            <a:r>
              <a:rPr lang="es-ES" altLang="es-ES" sz="1200" b="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riesgos</a:t>
            </a:r>
            <a:r>
              <a:rPr lang="es-ES" altLang="es-ES" sz="1200" b="0" dirty="0">
                <a:latin typeface="Verdana" pitchFamily="34" charset="0"/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por el trato inadecuado de los datos de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   carácter personal. 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dirty="0">
                <a:latin typeface="Verdana" pitchFamily="34" charset="0"/>
              </a:rPr>
              <a:t> 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Dispone de</a:t>
            </a:r>
            <a:r>
              <a:rPr lang="es-ES" altLang="es-ES" sz="1200" dirty="0">
                <a:latin typeface="Verdana" pitchFamily="34" charset="0"/>
              </a:rPr>
              <a:t>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Documentos de Seguridad</a:t>
            </a:r>
            <a:r>
              <a:rPr lang="es-ES" altLang="es-ES" sz="1200" b="0" dirty="0">
                <a:solidFill>
                  <a:srgbClr val="081E8E"/>
                </a:solidFill>
                <a:latin typeface="Verdana" pitchFamily="34" charset="0"/>
              </a:rPr>
              <a:t> </a:t>
            </a:r>
            <a:r>
              <a:rPr lang="es-ES" altLang="es-ES" sz="1200" b="0" dirty="0">
                <a:latin typeface="Verdana" pitchFamily="34" charset="0"/>
              </a:rPr>
              <a:t>para cada uno de los ficheros que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latin typeface="Verdana" pitchFamily="34" charset="0"/>
              </a:rPr>
              <a:t>    contengan datos de carácter personal, indicando el responsable de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latin typeface="Verdana" pitchFamily="34" charset="0"/>
              </a:rPr>
              <a:t>    seguridad, usuarios, mecanismos de seguridad, procedimientos, normas y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latin typeface="Verdana" pitchFamily="34" charset="0"/>
              </a:rPr>
              <a:t>    estándares, etc.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s-ES" altLang="es-ES" sz="1600" dirty="0"/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s-ES" altLang="es-ES" sz="1200" b="0" dirty="0">
                <a:latin typeface="Verdana" pitchFamily="34" charset="0"/>
              </a:rPr>
              <a:t> Garantiza el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Derecho de Información</a:t>
            </a:r>
            <a:r>
              <a:rPr lang="es-ES" altLang="es-ES" sz="1200" b="0" dirty="0">
                <a:solidFill>
                  <a:srgbClr val="081E8E"/>
                </a:solidFill>
                <a:latin typeface="Verdana" pitchFamily="34" charset="0"/>
              </a:rPr>
              <a:t> </a:t>
            </a:r>
            <a:r>
              <a:rPr lang="es-ES" altLang="es-ES" sz="1200" b="0" dirty="0">
                <a:latin typeface="Verdana" pitchFamily="34" charset="0"/>
              </a:rPr>
              <a:t>en la recogida de los datos personales,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s-ES" altLang="es-ES" sz="1200" b="0" dirty="0">
                <a:latin typeface="Verdana" pitchFamily="34" charset="0"/>
              </a:rPr>
              <a:t>   así  como los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derechos</a:t>
            </a:r>
            <a:r>
              <a:rPr lang="es-ES" altLang="es-ES" sz="1200" b="0" dirty="0">
                <a:latin typeface="Verdana" pitchFamily="34" charset="0"/>
              </a:rPr>
              <a:t> de </a:t>
            </a:r>
            <a:r>
              <a:rPr lang="es-ES" altLang="es-ES" sz="1200" dirty="0">
                <a:solidFill>
                  <a:srgbClr val="081E8E"/>
                </a:solidFill>
                <a:latin typeface="Verdana" pitchFamily="34" charset="0"/>
              </a:rPr>
              <a:t>Acceso</a:t>
            </a:r>
            <a:r>
              <a:rPr lang="es-ES" altLang="es-ES" sz="1200" b="0" dirty="0">
                <a:latin typeface="Verdana" pitchFamily="34" charset="0"/>
              </a:rPr>
              <a:t>, Rectificación, Cancelación y Oposición.</a:t>
            </a:r>
            <a:r>
              <a:rPr lang="es-ES" altLang="es-ES" sz="1600" dirty="0"/>
              <a:t> </a:t>
            </a:r>
          </a:p>
        </p:txBody>
      </p:sp>
      <p:graphicFrame>
        <p:nvGraphicFramePr>
          <p:cNvPr id="322584" name="Object 24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Fotografía de Photo Editor" r:id="rId6" imgW="10469436" imgH="1609524" progId="MSPhotoEd.3">
                  <p:embed/>
                </p:oleObj>
              </mc:Choice>
              <mc:Fallback>
                <p:oleObj name="Fotografía de Photo Editor" r:id="rId6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5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6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76490" name="Picture 10" descr="IP5B6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454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666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0" name="Rectangle 20"/>
          <p:cNvSpPr>
            <a:spLocks noChangeArrowheads="1"/>
          </p:cNvSpPr>
          <p:nvPr/>
        </p:nvSpPr>
        <p:spPr bwMode="auto">
          <a:xfrm>
            <a:off x="615950" y="692150"/>
            <a:ext cx="777240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>
              <a:defRPr sz="4000">
                <a:solidFill>
                  <a:schemeClr val="tx2"/>
                </a:solidFill>
                <a:latin typeface="Arial" charset="0"/>
              </a:defRPr>
            </a:lvl1pPr>
            <a:lvl2pPr>
              <a:defRPr sz="4000">
                <a:solidFill>
                  <a:schemeClr val="tx2"/>
                </a:solidFill>
                <a:latin typeface="Arial" charset="0"/>
              </a:defRPr>
            </a:lvl2pPr>
            <a:lvl3pPr>
              <a:defRPr sz="4000">
                <a:solidFill>
                  <a:schemeClr val="tx2"/>
                </a:solidFill>
                <a:latin typeface="Arial" charset="0"/>
              </a:defRPr>
            </a:lvl3pPr>
            <a:lvl4pPr>
              <a:defRPr sz="4000">
                <a:solidFill>
                  <a:schemeClr val="tx2"/>
                </a:solidFill>
                <a:latin typeface="Arial" charset="0"/>
              </a:defRPr>
            </a:lvl4pPr>
            <a:lvl5pPr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Bienvenidos a</a:t>
            </a:r>
            <a:r>
              <a:rPr lang="es-ES_tradnl" altLang="es-ES" sz="33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s-ES_tradnl" altLang="es-ES" sz="33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_tradnl" altLang="es-ES" sz="3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GRUPO BASE</a:t>
            </a:r>
          </a:p>
        </p:txBody>
      </p:sp>
      <p:graphicFrame>
        <p:nvGraphicFramePr>
          <p:cNvPr id="276509" name="Object 29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Fotografía de Photo Editor" r:id="rId4" imgW="10469436" imgH="1609524" progId="MSPhotoEd.3">
                  <p:embed/>
                </p:oleObj>
              </mc:Choice>
              <mc:Fallback>
                <p:oleObj name="Fotografía de Photo Editor" r:id="rId4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58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 rot="10800000">
            <a:off x="-3175" y="-3175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82089" tIns="41045" rIns="82089" bIns="41045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 b="0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611188" y="1341438"/>
            <a:ext cx="79914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marL="1231900"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altLang="es-E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GRUPO BASE</a:t>
            </a:r>
            <a:r>
              <a:rPr lang="es-ES" altLang="es-ES" sz="1600" b="0" dirty="0" smtClean="0">
                <a:solidFill>
                  <a:srgbClr val="333333"/>
                </a:solidFill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nace en 1989 con la voluntad de ser una herramienta polivalente y flexible para empresas de cualquier sector y grupo de actividad.</a:t>
            </a:r>
          </a:p>
          <a:p>
            <a:pPr algn="just">
              <a:defRPr/>
            </a:pP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Ofrecemos un sistema de servicios integrados que permiten dar siempre la mejor y más acertada respuesta a las necesidades del mercado.</a:t>
            </a:r>
          </a:p>
          <a:p>
            <a:pPr algn="just">
              <a:defRPr/>
            </a:pPr>
            <a:endParaRPr lang="es-ES" altLang="es-ES" sz="1200" b="0" i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Empresas del Grupo Base:</a:t>
            </a:r>
          </a:p>
        </p:txBody>
      </p:sp>
      <p:pic>
        <p:nvPicPr>
          <p:cNvPr id="3082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323850" y="4700588"/>
            <a:ext cx="8569325" cy="1897062"/>
            <a:chOff x="323850" y="4700588"/>
            <a:chExt cx="8569325" cy="1897062"/>
          </a:xfrm>
        </p:grpSpPr>
        <p:grpSp>
          <p:nvGrpSpPr>
            <p:cNvPr id="223262" name="Group 30"/>
            <p:cNvGrpSpPr>
              <a:grpSpLocks/>
            </p:cNvGrpSpPr>
            <p:nvPr/>
          </p:nvGrpSpPr>
          <p:grpSpPr bwMode="auto">
            <a:xfrm>
              <a:off x="323850" y="4700588"/>
              <a:ext cx="8569325" cy="1897062"/>
              <a:chOff x="113" y="2659"/>
              <a:chExt cx="5489" cy="14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92" name="Rectangle 31"/>
              <p:cNvSpPr>
                <a:spLocks noChangeArrowheads="1"/>
              </p:cNvSpPr>
              <p:nvPr/>
            </p:nvSpPr>
            <p:spPr bwMode="auto">
              <a:xfrm>
                <a:off x="113" y="2659"/>
                <a:ext cx="5489" cy="1451"/>
              </a:xfrm>
              <a:prstGeom prst="rect">
                <a:avLst/>
              </a:prstGeom>
              <a:solidFill>
                <a:srgbClr val="081E8E"/>
              </a:solidFill>
              <a:ln w="38100" algn="ctr">
                <a:solidFill>
                  <a:srgbClr val="3333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smtClean="0"/>
              </a:p>
            </p:txBody>
          </p:sp>
          <p:pic>
            <p:nvPicPr>
              <p:cNvPr id="3096" name="Picture 35" descr="HPIM086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2" y="2692"/>
                <a:ext cx="1165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3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2" y="4746625"/>
              <a:ext cx="1887538" cy="1779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32" descr="fotos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4749800"/>
              <a:ext cx="2016125" cy="177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618518"/>
                </p:ext>
              </p:extLst>
            </p:nvPr>
          </p:nvGraphicFramePr>
          <p:xfrm>
            <a:off x="5292725" y="4741863"/>
            <a:ext cx="1758950" cy="177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Image" r:id="rId7" imgW="6302859" imgH="4333216" progId="Photoshop.Image.5">
                    <p:embed/>
                  </p:oleObj>
                </mc:Choice>
                <mc:Fallback>
                  <p:oleObj name="Image" r:id="rId7" imgW="6302859" imgH="4333216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725" y="4741863"/>
                          <a:ext cx="1758950" cy="177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3" name="Picture 11" descr="Imagen00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4743450"/>
              <a:ext cx="1441450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5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77938" y="4038962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MERCHANDISING</a:t>
            </a:r>
          </a:p>
          <a:p>
            <a:pPr algn="ctr"/>
            <a:r>
              <a:rPr lang="es-ES" sz="1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PROMOCIONES</a:t>
            </a:r>
            <a:endParaRPr lang="es-ES" sz="1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803231" y="4194020"/>
            <a:ext cx="1531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OUTSOURCING</a:t>
            </a:r>
          </a:p>
        </p:txBody>
      </p:sp>
      <p:pic>
        <p:nvPicPr>
          <p:cNvPr id="33" name="Picture 24" descr="Firdi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55" y="2876496"/>
            <a:ext cx="848999" cy="11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6948264" y="4062958"/>
            <a:ext cx="996493" cy="405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LIMPIEZA Y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C:\Users\CONTABILIDAD01\Desktop\MARKETING\Logos\PROFEICO ATLANTIC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28" y="2876497"/>
            <a:ext cx="1001410" cy="11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Herma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62" y="2876496"/>
            <a:ext cx="992295" cy="11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5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0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5604" name="Text Box 63"/>
          <p:cNvSpPr txBox="1">
            <a:spLocks noChangeArrowheads="1"/>
          </p:cNvSpPr>
          <p:nvPr/>
        </p:nvSpPr>
        <p:spPr bwMode="auto">
          <a:xfrm>
            <a:off x="900113" y="1557338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600"/>
          </a:p>
        </p:txBody>
      </p:sp>
      <p:pic>
        <p:nvPicPr>
          <p:cNvPr id="172113" name="Picture 81" descr="IP5B177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094163"/>
            <a:ext cx="38195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111" name="Picture 79" descr="IP5B1820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27138"/>
            <a:ext cx="40306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114" name="Picture 82" descr="IP5B1790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94163"/>
            <a:ext cx="403066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108" name="Picture 76" descr="IP5B17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221163"/>
            <a:ext cx="3022600" cy="2016125"/>
          </a:xfrm>
          <a:noFill/>
          <a:ln w="28575">
            <a:solidFill>
              <a:srgbClr val="081E8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96" name="Picture 64" descr="IP5B16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2994025" cy="1995487"/>
          </a:xfrm>
          <a:noFill/>
          <a:ln w="28575">
            <a:solidFill>
              <a:srgbClr val="081E8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115" name="Picture 83" descr="IP5B1739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227138"/>
            <a:ext cx="38195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100" name="Picture 68" descr="IP5B17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85900"/>
            <a:ext cx="2990850" cy="1993900"/>
          </a:xfrm>
          <a:noFill/>
          <a:ln w="28575">
            <a:solidFill>
              <a:srgbClr val="081E8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101" name="Picture 69" descr="IP5B16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485900"/>
            <a:ext cx="3021013" cy="1968500"/>
          </a:xfrm>
          <a:noFill/>
          <a:ln w="28575">
            <a:solidFill>
              <a:srgbClr val="081E8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2120" name="Object 88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Fotografía de Photo Editor" r:id="rId11" imgW="10469436" imgH="1609524" progId="MSPhotoEd.3">
                  <p:embed/>
                </p:oleObj>
              </mc:Choice>
              <mc:Fallback>
                <p:oleObj name="Fotografía de Photo Editor" r:id="rId11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6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8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 descr="porti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3813"/>
            <a:ext cx="1512888" cy="42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7" name="Picture 13" descr="CARREFOU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33788"/>
            <a:ext cx="1657350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1" name="Picture 7" descr="images[1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5350"/>
            <a:ext cx="11509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1192" name="Object 8"/>
          <p:cNvGraphicFramePr>
            <a:graphicFrameLocks noChangeAspect="1"/>
          </p:cNvGraphicFramePr>
          <p:nvPr/>
        </p:nvGraphicFramePr>
        <p:xfrm>
          <a:off x="612775" y="4435475"/>
          <a:ext cx="15113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4" name="Image" r:id="rId6" imgW="1628049" imgH="438876" progId="Photoshop.Image.5">
                  <p:embed/>
                </p:oleObj>
              </mc:Choice>
              <mc:Fallback>
                <p:oleObj name="Image" r:id="rId6" imgW="1628049" imgH="43887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435475"/>
                        <a:ext cx="15113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1194" name="Picture 10" descr="f_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2025"/>
            <a:ext cx="11509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468313" y="2205038"/>
            <a:ext cx="8351837" cy="4175125"/>
          </a:xfrm>
          <a:prstGeom prst="rect">
            <a:avLst/>
          </a:prstGeom>
          <a:noFill/>
          <a:ln w="28575" algn="ctr">
            <a:solidFill>
              <a:srgbClr val="081E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21199" name="Picture 15" descr="nest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7288"/>
            <a:ext cx="7191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04" name="Picture 20" descr="images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16563"/>
            <a:ext cx="1228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05" name="Picture 21" descr="images[3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08500"/>
            <a:ext cx="15843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07" name="Picture 23" descr="FRIGOLOURO (COREN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129381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08" name="Picture 24" descr="NIVE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006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09" name="Picture 25" descr="logohotelaugust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10810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468313" y="908050"/>
            <a:ext cx="7770813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CARTERA DE CLIENTES DE</a:t>
            </a:r>
            <a:r>
              <a:rPr lang="es-ES_tradnl" altLang="es-ES" sz="2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br>
              <a:rPr lang="es-ES_tradnl" altLang="es-ES" sz="2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_tradnl" altLang="es-ES" sz="31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GRUPO BASE</a:t>
            </a:r>
          </a:p>
        </p:txBody>
      </p:sp>
      <p:graphicFrame>
        <p:nvGraphicFramePr>
          <p:cNvPr id="221222" name="Object 38"/>
          <p:cNvGraphicFramePr>
            <a:graphicFrameLocks noChangeAspect="1"/>
          </p:cNvGraphicFramePr>
          <p:nvPr/>
        </p:nvGraphicFramePr>
        <p:xfrm>
          <a:off x="611188" y="2565400"/>
          <a:ext cx="1439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5" name="Fotografía de Photo Editor" r:id="rId16" imgW="2247619" imgH="733333" progId="MSPhotoEd.3">
                  <p:embed/>
                </p:oleObj>
              </mc:Choice>
              <mc:Fallback>
                <p:oleObj name="Fotografía de Photo Editor" r:id="rId16" imgW="2247619" imgH="7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65400"/>
                        <a:ext cx="14398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4" name="Object 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2471738"/>
          <a:ext cx="10080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6" name="Fotografía de Photo Editor" r:id="rId18" imgW="1181265" imgH="762106" progId="MSPhotoEd.3">
                  <p:embed/>
                </p:oleObj>
              </mc:Choice>
              <mc:Fallback>
                <p:oleObj name="Fotografía de Photo Editor" r:id="rId18" imgW="1181265" imgH="762106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471738"/>
                        <a:ext cx="10080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7" name="Object 43"/>
          <p:cNvGraphicFramePr>
            <a:graphicFrameLocks noChangeAspect="1"/>
          </p:cNvGraphicFramePr>
          <p:nvPr/>
        </p:nvGraphicFramePr>
        <p:xfrm>
          <a:off x="6084888" y="2492375"/>
          <a:ext cx="1416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7" name="Fotografía de Photo Editor" r:id="rId20" imgW="1848108" imgH="752381" progId="MSPhotoEd.3">
                  <p:embed/>
                </p:oleObj>
              </mc:Choice>
              <mc:Fallback>
                <p:oleObj name="Fotografía de Photo Editor" r:id="rId20" imgW="1848108" imgH="7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492375"/>
                        <a:ext cx="1416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8" name="Object 44"/>
          <p:cNvGraphicFramePr>
            <a:graphicFrameLocks noChangeAspect="1"/>
          </p:cNvGraphicFramePr>
          <p:nvPr/>
        </p:nvGraphicFramePr>
        <p:xfrm>
          <a:off x="7667625" y="2492375"/>
          <a:ext cx="10080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" name="Fotografía de Photo Editor" r:id="rId22" imgW="1609524" imgH="1095528" progId="MSPhotoEd.3">
                  <p:embed/>
                </p:oleObj>
              </mc:Choice>
              <mc:Fallback>
                <p:oleObj name="Fotografía de Photo Editor" r:id="rId22" imgW="1609524" imgH="10955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492375"/>
                        <a:ext cx="10080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9" name="Object 45"/>
          <p:cNvGraphicFramePr>
            <a:graphicFrameLocks noChangeAspect="1"/>
          </p:cNvGraphicFramePr>
          <p:nvPr/>
        </p:nvGraphicFramePr>
        <p:xfrm>
          <a:off x="5364163" y="3430588"/>
          <a:ext cx="1800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" name="Fotografía de Photo Editor" r:id="rId24" imgW="2619048" imgH="1009791" progId="MSPhotoEd.3">
                  <p:embed/>
                </p:oleObj>
              </mc:Choice>
              <mc:Fallback>
                <p:oleObj name="Fotografía de Photo Editor" r:id="rId24" imgW="2619048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430588"/>
                        <a:ext cx="18002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30" name="Object 46"/>
          <p:cNvGraphicFramePr>
            <a:graphicFrameLocks noChangeAspect="1"/>
          </p:cNvGraphicFramePr>
          <p:nvPr/>
        </p:nvGraphicFramePr>
        <p:xfrm>
          <a:off x="7235825" y="3357563"/>
          <a:ext cx="14462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" name="Fotografía de Photo Editor" r:id="rId26" imgW="2029108" imgH="1257476" progId="MSPhotoEd.3">
                  <p:embed/>
                </p:oleObj>
              </mc:Choice>
              <mc:Fallback>
                <p:oleObj name="Fotografía de Photo Editor" r:id="rId26" imgW="2029108" imgH="1257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357563"/>
                        <a:ext cx="14462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31" name="Object 47"/>
          <p:cNvGraphicFramePr>
            <a:graphicFrameLocks noChangeAspect="1"/>
          </p:cNvGraphicFramePr>
          <p:nvPr/>
        </p:nvGraphicFramePr>
        <p:xfrm>
          <a:off x="2555875" y="4221163"/>
          <a:ext cx="1295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" name="Fotografía de Photo Editor" r:id="rId28" imgW="1943371" imgH="1467055" progId="MSPhotoEd.3">
                  <p:embed/>
                </p:oleObj>
              </mc:Choice>
              <mc:Fallback>
                <p:oleObj name="Fotografía de Photo Editor" r:id="rId28" imgW="1943371" imgH="14670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221163"/>
                        <a:ext cx="1295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32" name="Object 48"/>
          <p:cNvGraphicFramePr>
            <a:graphicFrameLocks noChangeAspect="1"/>
          </p:cNvGraphicFramePr>
          <p:nvPr/>
        </p:nvGraphicFramePr>
        <p:xfrm>
          <a:off x="3924300" y="4364038"/>
          <a:ext cx="13684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" name="Fotografía de Photo Editor" r:id="rId30" imgW="2400635" imgH="1305107" progId="MSPhotoEd.3">
                  <p:embed/>
                </p:oleObj>
              </mc:Choice>
              <mc:Fallback>
                <p:oleObj name="Fotografía de Photo Editor" r:id="rId30" imgW="2400635" imgH="130510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364038"/>
                        <a:ext cx="13684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34" name="Object 50"/>
          <p:cNvGraphicFramePr>
            <a:graphicFrameLocks noChangeAspect="1"/>
          </p:cNvGraphicFramePr>
          <p:nvPr/>
        </p:nvGraphicFramePr>
        <p:xfrm>
          <a:off x="611188" y="5229225"/>
          <a:ext cx="14398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" name="Fotografía de Photo Editor" r:id="rId32" imgW="2238687" imgH="1476190" progId="MSPhotoEd.3">
                  <p:embed/>
                </p:oleObj>
              </mc:Choice>
              <mc:Fallback>
                <p:oleObj name="Fotografía de Photo Editor" r:id="rId32" imgW="2238687" imgH="14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229225"/>
                        <a:ext cx="14398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35" name="Object 51"/>
          <p:cNvGraphicFramePr>
            <a:graphicFrameLocks noChangeAspect="1"/>
          </p:cNvGraphicFramePr>
          <p:nvPr/>
        </p:nvGraphicFramePr>
        <p:xfrm>
          <a:off x="2124075" y="5516563"/>
          <a:ext cx="1296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" name="Fotografía de Photo Editor" r:id="rId34" imgW="2029108" imgH="952633" progId="MSPhotoEd.3">
                  <p:embed/>
                </p:oleObj>
              </mc:Choice>
              <mc:Fallback>
                <p:oleObj name="Fotografía de Photo Editor" r:id="rId34" imgW="2029108" imgH="9526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16563"/>
                        <a:ext cx="12969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37" name="Object 53"/>
          <p:cNvGraphicFramePr>
            <a:graphicFrameLocks noChangeAspect="1"/>
          </p:cNvGraphicFramePr>
          <p:nvPr/>
        </p:nvGraphicFramePr>
        <p:xfrm>
          <a:off x="3563938" y="5661025"/>
          <a:ext cx="15843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" name="Fotografía de Photo Editor" r:id="rId36" imgW="2600000" imgH="504762" progId="MSPhotoEd.3">
                  <p:embed/>
                </p:oleObj>
              </mc:Choice>
              <mc:Fallback>
                <p:oleObj name="Fotografía de Photo Editor" r:id="rId36" imgW="2600000" imgH="5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661025"/>
                        <a:ext cx="15843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41" name="Object 57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" name="Fotografía de Photo Editor" r:id="rId38" imgW="10469436" imgH="1609524" progId="MSPhotoEd.3">
                  <p:embed/>
                </p:oleObj>
              </mc:Choice>
              <mc:Fallback>
                <p:oleObj name="Fotografía de Photo Editor" r:id="rId38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8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2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398463" y="2205038"/>
            <a:ext cx="8348662" cy="4175125"/>
          </a:xfrm>
          <a:prstGeom prst="rect">
            <a:avLst/>
          </a:prstGeom>
          <a:noFill/>
          <a:ln w="28575" algn="ctr">
            <a:solidFill>
              <a:srgbClr val="081E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22214" name="Picture 6" descr="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445125"/>
            <a:ext cx="10096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6" name="Picture 8" descr="dorn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16573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1" name="Picture 13" descr="ISM PE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90788"/>
            <a:ext cx="9350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2" name="Picture 14" descr="Hex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2226" name="Object 18"/>
          <p:cNvGraphicFramePr>
            <a:graphicFrameLocks noChangeAspect="1"/>
          </p:cNvGraphicFramePr>
          <p:nvPr/>
        </p:nvGraphicFramePr>
        <p:xfrm>
          <a:off x="1836738" y="3286125"/>
          <a:ext cx="7921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1" name="Image" r:id="rId7" imgW="2312743" imgH="1855277" progId="Photoshop.Image.5">
                  <p:embed/>
                </p:oleObj>
              </mc:Choice>
              <mc:Fallback>
                <p:oleObj name="Image" r:id="rId7" imgW="2312743" imgH="185527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286125"/>
                        <a:ext cx="7921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32" name="Picture 24" descr="RONAUTI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59438"/>
            <a:ext cx="1657350" cy="38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2247" name="Object 3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4888" y="2492375"/>
          <a:ext cx="12239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" name="Fotografía de Photo Editor" r:id="rId10" imgW="2104762" imgH="733333" progId="MSPhotoEd.3">
                  <p:embed/>
                </p:oleObj>
              </mc:Choice>
              <mc:Fallback>
                <p:oleObj name="Fotografía de Photo Editor" r:id="rId10" imgW="2104762" imgH="733333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492375"/>
                        <a:ext cx="12239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37" name="Rectangle 29"/>
          <p:cNvSpPr>
            <a:spLocks noChangeArrowheads="1"/>
          </p:cNvSpPr>
          <p:nvPr/>
        </p:nvSpPr>
        <p:spPr bwMode="auto">
          <a:xfrm>
            <a:off x="398463" y="908050"/>
            <a:ext cx="7770813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CARTERA DE CLIENTES DE</a:t>
            </a:r>
            <a:r>
              <a:rPr lang="es-ES_tradnl" altLang="es-ES" sz="2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br>
              <a:rPr lang="es-ES_tradnl" altLang="es-ES" sz="2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_tradnl" altLang="es-ES" sz="31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GRUPO BASE</a:t>
            </a:r>
          </a:p>
        </p:txBody>
      </p:sp>
      <p:graphicFrame>
        <p:nvGraphicFramePr>
          <p:cNvPr id="222243" name="Object 35"/>
          <p:cNvGraphicFramePr>
            <a:graphicFrameLocks noChangeAspect="1"/>
          </p:cNvGraphicFramePr>
          <p:nvPr/>
        </p:nvGraphicFramePr>
        <p:xfrm>
          <a:off x="611188" y="2492375"/>
          <a:ext cx="16573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" name="Fotografía de Photo Editor" r:id="rId12" imgW="2161905" imgH="619211" progId="MSPhotoEd.3">
                  <p:embed/>
                </p:oleObj>
              </mc:Choice>
              <mc:Fallback>
                <p:oleObj name="Fotografía de Photo Editor" r:id="rId12" imgW="2161905" imgH="61921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92375"/>
                        <a:ext cx="16573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44" name="Object 36"/>
          <p:cNvGraphicFramePr>
            <a:graphicFrameLocks noChangeAspect="1"/>
          </p:cNvGraphicFramePr>
          <p:nvPr/>
        </p:nvGraphicFramePr>
        <p:xfrm>
          <a:off x="2484438" y="2492375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" name="Fotografía de Photo Editor" r:id="rId14" imgW="3019048" imgH="647619" progId="MSPhotoEd.3">
                  <p:embed/>
                </p:oleObj>
              </mc:Choice>
              <mc:Fallback>
                <p:oleObj name="Fotografía de Photo Editor" r:id="rId14" imgW="3019048" imgH="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2375"/>
                        <a:ext cx="172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45" name="Object 37"/>
          <p:cNvGraphicFramePr>
            <a:graphicFrameLocks noChangeAspect="1"/>
          </p:cNvGraphicFramePr>
          <p:nvPr/>
        </p:nvGraphicFramePr>
        <p:xfrm>
          <a:off x="4572000" y="2420938"/>
          <a:ext cx="1295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" name="Fotografía de Photo Editor" r:id="rId16" imgW="1838095" imgH="847843" progId="MSPhotoEd.3">
                  <p:embed/>
                </p:oleObj>
              </mc:Choice>
              <mc:Fallback>
                <p:oleObj name="Fotografía de Photo Editor" r:id="rId16" imgW="1838095" imgH="8478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0938"/>
                        <a:ext cx="1295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0" name="Object 42"/>
          <p:cNvGraphicFramePr>
            <a:graphicFrameLocks noChangeAspect="1"/>
          </p:cNvGraphicFramePr>
          <p:nvPr/>
        </p:nvGraphicFramePr>
        <p:xfrm>
          <a:off x="611188" y="3284538"/>
          <a:ext cx="10810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" name="Fotografía de Photo Editor" r:id="rId18" imgW="1571844" imgH="1295238" progId="MSPhotoEd.3">
                  <p:embed/>
                </p:oleObj>
              </mc:Choice>
              <mc:Fallback>
                <p:oleObj name="Fotografía de Photo Editor" r:id="rId18" imgW="1571844" imgH="1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108108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1" name="Object 43"/>
          <p:cNvGraphicFramePr>
            <a:graphicFrameLocks noChangeAspect="1"/>
          </p:cNvGraphicFramePr>
          <p:nvPr/>
        </p:nvGraphicFramePr>
        <p:xfrm>
          <a:off x="2843213" y="3108325"/>
          <a:ext cx="14414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" name="Fotografía de Photo Editor" r:id="rId20" imgW="2209524" imgH="1523810" progId="MSPhotoEd.3">
                  <p:embed/>
                </p:oleObj>
              </mc:Choice>
              <mc:Fallback>
                <p:oleObj name="Fotografía de Photo Editor" r:id="rId20" imgW="2209524" imgH="1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08325"/>
                        <a:ext cx="14414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2" name="Object 44"/>
          <p:cNvGraphicFramePr>
            <a:graphicFrameLocks noChangeAspect="1"/>
          </p:cNvGraphicFramePr>
          <p:nvPr/>
        </p:nvGraphicFramePr>
        <p:xfrm>
          <a:off x="5867400" y="3284538"/>
          <a:ext cx="15128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" name="Fotografía de Photo Editor" r:id="rId22" imgW="2219635" imgH="1085714" progId="MSPhotoEd.3">
                  <p:embed/>
                </p:oleObj>
              </mc:Choice>
              <mc:Fallback>
                <p:oleObj name="Fotografía de Photo Editor" r:id="rId22" imgW="2219635" imgH="10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84538"/>
                        <a:ext cx="15128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3" name="Object 45"/>
          <p:cNvGraphicFramePr>
            <a:graphicFrameLocks noChangeAspect="1"/>
          </p:cNvGraphicFramePr>
          <p:nvPr/>
        </p:nvGraphicFramePr>
        <p:xfrm>
          <a:off x="7524750" y="3213100"/>
          <a:ext cx="110966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" name="Fotografía de Photo Editor" r:id="rId24" imgW="1685714" imgH="1352381" progId="MSPhotoEd.3">
                  <p:embed/>
                </p:oleObj>
              </mc:Choice>
              <mc:Fallback>
                <p:oleObj name="Fotografía de Photo Editor" r:id="rId24" imgW="1685714" imgH="1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13100"/>
                        <a:ext cx="1109663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4" name="Object 46"/>
          <p:cNvGraphicFramePr>
            <a:graphicFrameLocks noChangeAspect="1"/>
          </p:cNvGraphicFramePr>
          <p:nvPr/>
        </p:nvGraphicFramePr>
        <p:xfrm>
          <a:off x="539750" y="4437063"/>
          <a:ext cx="187166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0" name="Fotografía de Photo Editor" r:id="rId26" imgW="3019048" imgH="1114581" progId="MSPhotoEd.3">
                  <p:embed/>
                </p:oleObj>
              </mc:Choice>
              <mc:Fallback>
                <p:oleObj name="Fotografía de Photo Editor" r:id="rId26" imgW="3019048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37063"/>
                        <a:ext cx="1871663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5" name="Object 47"/>
          <p:cNvGraphicFramePr>
            <a:graphicFrameLocks noChangeAspect="1"/>
          </p:cNvGraphicFramePr>
          <p:nvPr/>
        </p:nvGraphicFramePr>
        <p:xfrm>
          <a:off x="2484438" y="4268788"/>
          <a:ext cx="10795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1" name="Fotografía de Photo Editor" r:id="rId28" imgW="1628571" imgH="1419048" progId="MSPhotoEd.3">
                  <p:embed/>
                </p:oleObj>
              </mc:Choice>
              <mc:Fallback>
                <p:oleObj name="Fotografía de Photo Editor" r:id="rId28" imgW="1628571" imgH="14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68788"/>
                        <a:ext cx="10795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6" name="Object 48"/>
          <p:cNvGraphicFramePr>
            <a:graphicFrameLocks noChangeAspect="1"/>
          </p:cNvGraphicFramePr>
          <p:nvPr/>
        </p:nvGraphicFramePr>
        <p:xfrm>
          <a:off x="3563938" y="4292600"/>
          <a:ext cx="1943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2" name="Fotografía de Photo Editor" r:id="rId30" imgW="2580952" imgH="1095528" progId="MSPhotoEd.3">
                  <p:embed/>
                </p:oleObj>
              </mc:Choice>
              <mc:Fallback>
                <p:oleObj name="Fotografía de Photo Editor" r:id="rId30" imgW="2580952" imgH="10955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92600"/>
                        <a:ext cx="19431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58" name="Object 5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19925" y="3933825"/>
          <a:ext cx="172243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3" name="Fotografía de Photo Editor" r:id="rId32" imgW="1362265" imgH="1343212" progId="MSPhotoEd.3">
                  <p:embed/>
                </p:oleObj>
              </mc:Choice>
              <mc:Fallback>
                <p:oleObj name="Fotografía de Photo Editor" r:id="rId32" imgW="1362265" imgH="1343212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933825"/>
                        <a:ext cx="1722438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60" name="Object 52"/>
          <p:cNvGraphicFramePr>
            <a:graphicFrameLocks noChangeAspect="1"/>
          </p:cNvGraphicFramePr>
          <p:nvPr/>
        </p:nvGraphicFramePr>
        <p:xfrm>
          <a:off x="684213" y="5445125"/>
          <a:ext cx="14906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" name="Fotografía de Photo Editor" r:id="rId34" imgW="2066667" imgH="961905" progId="MSPhotoEd.3">
                  <p:embed/>
                </p:oleObj>
              </mc:Choice>
              <mc:Fallback>
                <p:oleObj name="Fotografía de Photo Editor" r:id="rId34" imgW="2066667" imgH="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445125"/>
                        <a:ext cx="14906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61" name="Object 53"/>
          <p:cNvGraphicFramePr>
            <a:graphicFrameLocks noChangeAspect="1"/>
          </p:cNvGraphicFramePr>
          <p:nvPr/>
        </p:nvGraphicFramePr>
        <p:xfrm>
          <a:off x="3492500" y="5589588"/>
          <a:ext cx="18002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" name="Fotografía de Photo Editor" r:id="rId36" imgW="2666667" imgH="857143" progId="MSPhotoEd.3">
                  <p:embed/>
                </p:oleObj>
              </mc:Choice>
              <mc:Fallback>
                <p:oleObj name="Fotografía de Photo Editor" r:id="rId36" imgW="2666667" imgH="8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89588"/>
                        <a:ext cx="18002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62" name="Object 54"/>
          <p:cNvGraphicFramePr>
            <a:graphicFrameLocks noChangeAspect="1"/>
          </p:cNvGraphicFramePr>
          <p:nvPr/>
        </p:nvGraphicFramePr>
        <p:xfrm>
          <a:off x="5435600" y="5516563"/>
          <a:ext cx="13843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6" name="Fotografía de Photo Editor" r:id="rId38" imgW="2190476" imgH="771429" progId="MSPhotoEd.3">
                  <p:embed/>
                </p:oleObj>
              </mc:Choice>
              <mc:Fallback>
                <p:oleObj name="Fotografía de Photo Editor" r:id="rId38" imgW="2190476" imgH="7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516563"/>
                        <a:ext cx="13843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1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198938" y="5302250"/>
            <a:ext cx="3619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900" b="0"/>
              <a:t>  </a:t>
            </a:r>
            <a:endParaRPr lang="es-ES" altLang="es-ES" sz="2900" b="0">
              <a:latin typeface="Franklin Gothic Medium" pitchFamily="34" charset="0"/>
            </a:endParaRPr>
          </a:p>
        </p:txBody>
      </p:sp>
      <p:sp>
        <p:nvSpPr>
          <p:cNvPr id="29700" name="Rectangle 5" descr="Vertical clara"/>
          <p:cNvSpPr>
            <a:spLocks noChangeArrowheads="1"/>
          </p:cNvSpPr>
          <p:nvPr/>
        </p:nvSpPr>
        <p:spPr bwMode="auto">
          <a:xfrm>
            <a:off x="0" y="0"/>
            <a:ext cx="9144000" cy="4868863"/>
          </a:xfrm>
          <a:prstGeom prst="rect">
            <a:avLst/>
          </a:prstGeom>
          <a:pattFill prst="ltVert">
            <a:fgClr>
              <a:srgbClr val="DDDDDD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1187624" y="3890963"/>
            <a:ext cx="7850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25 </a:t>
            </a:r>
            <a:r>
              <a:rPr lang="es-ES" altLang="es-ES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años prestando Servicios</a:t>
            </a:r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57150" algn="ctr">
            <a:solidFill>
              <a:srgbClr val="081E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1519" name="Picture 15" descr="C:\Users\CONTABILIDAD01\Desktop\MARKETING\Logos\sin fondo 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74" y="33358"/>
            <a:ext cx="3311427" cy="31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:\Users\CONTABILIDAD01\Desktop\MARKETING\Logos\sin fondo color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60" y="3265508"/>
            <a:ext cx="48942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6793" y="486886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259491" y="6260219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MERCHANDISING</a:t>
            </a:r>
          </a:p>
          <a:p>
            <a:pPr algn="ctr"/>
            <a:r>
              <a:rPr lang="es-ES" sz="1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PROMOCIONES</a:t>
            </a:r>
            <a:endParaRPr lang="es-ES" sz="1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84784" y="6415277"/>
            <a:ext cx="1531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OUTSOURCING</a:t>
            </a:r>
          </a:p>
        </p:txBody>
      </p:sp>
      <p:pic>
        <p:nvPicPr>
          <p:cNvPr id="13" name="Picture 24" descr="Fird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08" y="5097753"/>
            <a:ext cx="848999" cy="11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129817" y="6284215"/>
            <a:ext cx="996493" cy="405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LIMPIEZA Y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CONTABILIDAD01\Desktop\MARKETING\Logos\PROFEICO ATLANTI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81" y="5097754"/>
            <a:ext cx="1001410" cy="11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7" descr="Herm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15" y="5097753"/>
            <a:ext cx="992295" cy="11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rot="10800000">
            <a:off x="0" y="26498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82089" tIns="41045" rIns="82089" bIns="41045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 b="0">
              <a:latin typeface="Georgia" pitchFamily="18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971550" y="4581525"/>
            <a:ext cx="76327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endParaRPr lang="es-ES_tradnl" altLang="es-ES" sz="1200" b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684213" y="3500438"/>
            <a:ext cx="79216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>
                <a:solidFill>
                  <a:srgbClr val="333333"/>
                </a:solidFill>
                <a:latin typeface="Verdana" pitchFamily="34" charset="0"/>
              </a:rPr>
              <a:t>HERMAN’S SYSTEMS</a:t>
            </a:r>
            <a:r>
              <a:rPr lang="es-ES" altLang="es-ES" sz="1300" b="0">
                <a:solidFill>
                  <a:srgbClr val="333333"/>
                </a:solidFill>
              </a:rPr>
              <a:t> 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es una empresa líder en </a:t>
            </a:r>
            <a:r>
              <a:rPr lang="es-ES" altLang="es-ES" sz="1200">
                <a:solidFill>
                  <a:srgbClr val="333333"/>
                </a:solidFill>
                <a:latin typeface="Verdana" pitchFamily="34" charset="0"/>
              </a:rPr>
              <a:t>PROMOCIONES y REPOSICIONES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en Puntos de Venta a nivel nacional. </a:t>
            </a:r>
            <a:r>
              <a:rPr lang="es-ES" altLang="es-ES" sz="1200">
                <a:solidFill>
                  <a:srgbClr val="333333"/>
                </a:solidFill>
                <a:latin typeface="Verdana" pitchFamily="34" charset="0"/>
              </a:rPr>
              <a:t>HERMAN`S SYSTEMS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se ha especializado en hacer que sus clientes aumenten la rentabilidad en sus Puntos de Venta gracias a la estimulación de la compra mediante, entre otros, la </a:t>
            </a:r>
            <a:r>
              <a:rPr lang="es-ES" altLang="es-ES" sz="1200">
                <a:solidFill>
                  <a:srgbClr val="333333"/>
                </a:solidFill>
                <a:latin typeface="Verdana" pitchFamily="34" charset="0"/>
              </a:rPr>
              <a:t>PROMOCIÓN ACTIVA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de los productos o servicios. </a:t>
            </a:r>
            <a:r>
              <a:rPr lang="es-ES" altLang="es-ES" sz="1200">
                <a:solidFill>
                  <a:srgbClr val="333333"/>
                </a:solidFill>
                <a:latin typeface="Verdana" pitchFamily="34" charset="0"/>
              </a:rPr>
              <a:t>HERMAN’S SYSTEMS</a:t>
            </a:r>
            <a:r>
              <a:rPr lang="es-ES" altLang="es-ES" sz="1200" b="0">
                <a:solidFill>
                  <a:srgbClr val="333333"/>
                </a:solidFill>
                <a:latin typeface="Verdana" pitchFamily="34" charset="0"/>
              </a:rPr>
              <a:t> da respuesta a esta demanda proporcionando a sus clientes una solución.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3850" y="4797425"/>
            <a:ext cx="24463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marL="1231900"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altLang="es-ES" sz="20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SERVICIOS</a:t>
            </a:r>
          </a:p>
        </p:txBody>
      </p:sp>
      <p:pic>
        <p:nvPicPr>
          <p:cNvPr id="228375" name="Picture 23" descr="MPj04229540000[1]"/>
          <p:cNvPicPr>
            <a:picLocks noChangeAspect="1" noChangeArrowheads="1"/>
          </p:cNvPicPr>
          <p:nvPr/>
        </p:nvPicPr>
        <p:blipFill>
          <a:blip r:embed="rId2">
            <a:lum bright="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4897437" cy="1368425"/>
          </a:xfrm>
          <a:prstGeom prst="rect">
            <a:avLst/>
          </a:prstGeom>
          <a:noFill/>
          <a:ln>
            <a:noFill/>
          </a:ln>
          <a:effectLst>
            <a:outerShdw dist="102391" dir="1784693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2987675" y="4946650"/>
            <a:ext cx="356393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Lucida Console" pitchFamily="49" charset="0"/>
              </a:rPr>
              <a:t> </a:t>
            </a: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Reposición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 </a:t>
            </a:r>
            <a:r>
              <a:rPr lang="es-ES_tradnl" altLang="es-ES" dirty="0" err="1">
                <a:solidFill>
                  <a:srgbClr val="333333"/>
                </a:solidFill>
                <a:latin typeface="Verdana" pitchFamily="34" charset="0"/>
              </a:rPr>
              <a:t>Merchand</a:t>
            </a:r>
            <a:endParaRPr lang="es-ES_tradnl" altLang="es-ES" dirty="0">
              <a:solidFill>
                <a:srgbClr val="333333"/>
              </a:solidFill>
              <a:latin typeface="Verdana" pitchFamily="34" charset="0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 Estudios de mercado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 </a:t>
            </a:r>
            <a:r>
              <a:rPr lang="es-ES_tradnl" altLang="es-ES" dirty="0" err="1">
                <a:solidFill>
                  <a:srgbClr val="333333"/>
                </a:solidFill>
                <a:latin typeface="Verdana" pitchFamily="34" charset="0"/>
              </a:rPr>
              <a:t>Task</a:t>
            </a: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_tradnl" altLang="es-ES" dirty="0" err="1">
                <a:solidFill>
                  <a:srgbClr val="333333"/>
                </a:solidFill>
                <a:latin typeface="Verdana" pitchFamily="34" charset="0"/>
              </a:rPr>
              <a:t>force</a:t>
            </a:r>
            <a:endParaRPr lang="es-ES_tradnl" altLang="es-ES" dirty="0">
              <a:solidFill>
                <a:srgbClr val="333333"/>
              </a:solidFill>
              <a:latin typeface="Verdana" pitchFamily="34" charset="0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s-ES_tradnl" altLang="es-ES" dirty="0">
                <a:solidFill>
                  <a:srgbClr val="333333"/>
                </a:solidFill>
                <a:latin typeface="Verdana" pitchFamily="34" charset="0"/>
              </a:rPr>
              <a:t>  Promociones y ventas</a:t>
            </a:r>
          </a:p>
          <a:p>
            <a:pPr algn="l" eaLnBrk="1" hangingPunct="1">
              <a:buFont typeface="Wingdings" pitchFamily="2" charset="2"/>
              <a:buNone/>
            </a:pPr>
            <a:endParaRPr lang="es-ES_tradnl" altLang="es-ES" dirty="0">
              <a:solidFill>
                <a:srgbClr val="333333"/>
              </a:solidFill>
              <a:latin typeface="Courier New" pitchFamily="49" charset="0"/>
            </a:endParaRPr>
          </a:p>
        </p:txBody>
      </p:sp>
      <p:pic>
        <p:nvPicPr>
          <p:cNvPr id="228358" name="Picture 6" descr="Herma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1925637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Herma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16538"/>
            <a:ext cx="12049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8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 rot="10800000">
            <a:off x="63925" y="-9567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82089" tIns="41045" rIns="82089" bIns="41045" anchor="ctr"/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marL="1231900"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s-ES" altLang="es-ES" sz="1600" smtClean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1437" name="Picture 13" descr="BEATRIZ  BLANCO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989138"/>
            <a:ext cx="2301875" cy="2519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5435600" y="2276475"/>
            <a:ext cx="35639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endParaRPr lang="es-ES_tradnl" altLang="es-ES" b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611188" y="692150"/>
            <a:ext cx="7773987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ERMAN`S </a:t>
            </a: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r>
              <a:rPr lang="es-ES_tradnl" altLang="es-ES" sz="33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YSTEMS</a:t>
            </a:r>
          </a:p>
        </p:txBody>
      </p:sp>
      <p:pic>
        <p:nvPicPr>
          <p:cNvPr id="231451" name="Picture 27" descr="Herma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16538"/>
            <a:ext cx="12049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52" name="Rectangle 28"/>
          <p:cNvSpPr>
            <a:spLocks noChangeArrowheads="1"/>
          </p:cNvSpPr>
          <p:nvPr/>
        </p:nvSpPr>
        <p:spPr bwMode="auto">
          <a:xfrm>
            <a:off x="755650" y="4581525"/>
            <a:ext cx="762952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r>
              <a:rPr lang="es-ES" altLang="es-ES" sz="1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Nuestro cometido</a:t>
            </a:r>
            <a:r>
              <a:rPr lang="es-ES" altLang="es-ES" sz="14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es solucionar todas las necesidades que la distribución, orientada al consumidor final ,pueda plantear. </a:t>
            </a:r>
            <a:r>
              <a:rPr lang="es-ES" altLang="es-ES" sz="12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s-ES" altLang="es-ES" sz="12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altLang="es-ES" sz="1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Nuestra experiencia</a:t>
            </a:r>
            <a:r>
              <a:rPr lang="es-ES" altLang="es-ES" sz="14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y profesionalidad nos permiten estar presentes en la mayoría de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las Grandes Superficies.</a:t>
            </a:r>
            <a:b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</a:br>
            <a:r>
              <a:rPr lang="es-ES" altLang="es-ES" sz="1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Nuestros recursos</a:t>
            </a:r>
            <a:r>
              <a:rPr lang="es-ES" altLang="es-ES" sz="14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nos hacen lideres en promociones, reposiciones en </a:t>
            </a:r>
            <a:b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</a:br>
            <a:r>
              <a:rPr lang="es-ES" altLang="es-ES" sz="1200" b="0" dirty="0" smtClean="0">
                <a:solidFill>
                  <a:srgbClr val="333333"/>
                </a:solidFill>
                <a:latin typeface="Verdana" pitchFamily="34" charset="0"/>
              </a:rPr>
              <a:t>punto de venta, azafatas,…</a:t>
            </a:r>
            <a:endParaRPr lang="es-ES_tradnl" altLang="es-ES" sz="1200" b="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31476" name="Picture 52" descr="condi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350" y="2011363"/>
            <a:ext cx="2016125" cy="2138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C:\Users\CONTABILIDAD01\Desktop\Sin títu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0938" y="1968500"/>
            <a:ext cx="1971675" cy="2600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7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82089" tIns="41045" rIns="82089" bIns="41045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 b="0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684213" y="620713"/>
            <a:ext cx="77724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es-ES_tradnl" altLang="es-ES" sz="2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RESENCIA</a:t>
            </a:r>
          </a:p>
        </p:txBody>
      </p:sp>
      <p:pic>
        <p:nvPicPr>
          <p:cNvPr id="229387" name="Picture 11" descr="HPIM042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44084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1331913" y="2060575"/>
            <a:ext cx="4059237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/>
          <a:lstStyle>
            <a:lvl1pPr marL="307975" indent="-3079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68338" indent="-258763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25525" indent="-204788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36688" indent="-204788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47850" indent="-2063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050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622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194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66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Alcampo</a:t>
            </a:r>
            <a:endParaRPr lang="es-ES_tradnl" altLang="es-ES" sz="250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Carrefour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Hipercor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 Corte Inglés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Eroski</a:t>
            </a:r>
            <a:endParaRPr lang="es-ES_tradnl" altLang="es-ES" sz="250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Makro</a:t>
            </a:r>
            <a:endParaRPr lang="es-ES_tradnl" altLang="es-ES" sz="250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altLang="es-ES" sz="25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Cadenas súper</a:t>
            </a:r>
          </a:p>
        </p:txBody>
      </p:sp>
      <p:pic>
        <p:nvPicPr>
          <p:cNvPr id="229389" name="Picture 13" descr="HPIM04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87" y="1827405"/>
            <a:ext cx="2376487" cy="2428875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90" name="Picture 14" descr="HPIM0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1275"/>
            <a:ext cx="2376487" cy="2444750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Herma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16538"/>
            <a:ext cx="12049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9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611188" y="1844675"/>
            <a:ext cx="4318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/>
          <a:lstStyle>
            <a:lvl1pPr algn="l" defTabSz="8207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1pPr>
            <a:lvl2pPr marL="741363" indent="-255588" algn="l" defTabSz="8207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08075" indent="-203200" algn="l" defTabSz="820738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474788" indent="-204788" algn="l" defTabSz="8207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1641475" algn="l" defTabSz="8207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820738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820738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820738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820738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altLang="es-ES" sz="2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s-ES_tradnl" altLang="es-ES" sz="2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Uniformidad completa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altLang="es-ES" sz="2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Guantes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altLang="es-ES" sz="2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Gorros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s-ES_tradnl" altLang="es-ES" sz="2100" b="0" dirty="0" smtClean="0">
              <a:solidFill>
                <a:srgbClr val="333333"/>
              </a:solidFill>
              <a:latin typeface="Tahoma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s-ES" altLang="es-ES" b="0" dirty="0" smtClean="0">
              <a:solidFill>
                <a:srgbClr val="333333"/>
              </a:solidFill>
            </a:endParaRPr>
          </a:p>
        </p:txBody>
      </p:sp>
      <p:pic>
        <p:nvPicPr>
          <p:cNvPr id="232455" name="Picture 7" descr="HPIM0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206875"/>
            <a:ext cx="2019300" cy="2089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611188" y="549275"/>
            <a:ext cx="77724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  <a:r>
              <a:rPr lang="es-ES_tradnl" altLang="es-ES" sz="29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NIFORMIDAD/</a:t>
            </a: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r>
              <a:rPr lang="es-ES_tradnl" altLang="es-ES" sz="29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PIS</a:t>
            </a:r>
          </a:p>
        </p:txBody>
      </p:sp>
      <p:sp>
        <p:nvSpPr>
          <p:cNvPr id="232485" name="Text Box 37"/>
          <p:cNvSpPr txBox="1">
            <a:spLocks noChangeArrowheads="1"/>
          </p:cNvSpPr>
          <p:nvPr/>
        </p:nvSpPr>
        <p:spPr bwMode="auto">
          <a:xfrm>
            <a:off x="3995738" y="1844675"/>
            <a:ext cx="4706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altLang="es-ES" sz="2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Calzado </a:t>
            </a:r>
            <a:r>
              <a:rPr lang="es-ES_tradnl" altLang="es-ES" sz="2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 protección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altLang="es-ES" sz="2100" b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Medidas </a:t>
            </a:r>
            <a:r>
              <a:rPr lang="es-ES_tradnl" altLang="es-ES" sz="2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 protección individuales 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s-ES_tradnl" altLang="es-ES" sz="2100" b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Formación</a:t>
            </a:r>
            <a:endParaRPr lang="es-ES" altLang="es-ES" sz="2100" b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232490" name="Picture 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2087562" cy="2089150"/>
          </a:xfr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</p:pic>
      <p:pic>
        <p:nvPicPr>
          <p:cNvPr id="8200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IP5B62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7462" r="4701" b="8995"/>
          <a:stretch>
            <a:fillRect/>
          </a:stretch>
        </p:blipFill>
        <p:spPr bwMode="auto">
          <a:xfrm>
            <a:off x="4284663" y="4581525"/>
            <a:ext cx="2843212" cy="184467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6" descr="P90200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228975"/>
            <a:ext cx="2160587" cy="2160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7" descr="Herma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503863"/>
            <a:ext cx="120332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404813"/>
            <a:ext cx="9144000" cy="144462"/>
          </a:xfrm>
          <a:prstGeom prst="rect">
            <a:avLst/>
          </a:prstGeom>
          <a:gradFill rotWithShape="1">
            <a:gsLst>
              <a:gs pos="100000">
                <a:srgbClr val="081E8E"/>
              </a:gs>
              <a:gs pos="0">
                <a:srgbClr val="FFFFFF"/>
              </a:gs>
              <a:gs pos="0">
                <a:schemeClr val="bg1">
                  <a:alpha val="32001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0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33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2877275" y="4834682"/>
            <a:ext cx="35306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/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" altLang="es-ES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dirty="0" smtClean="0">
                <a:solidFill>
                  <a:srgbClr val="333333"/>
                </a:solidFill>
                <a:latin typeface="Verdana" pitchFamily="34" charset="0"/>
              </a:rPr>
              <a:t>Transportes, reparto</a:t>
            </a:r>
            <a:endParaRPr lang="es-ES" altLang="es-ES" dirty="0">
              <a:solidFill>
                <a:srgbClr val="333333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" altLang="es-ES" dirty="0">
                <a:solidFill>
                  <a:srgbClr val="333333"/>
                </a:solidFill>
                <a:latin typeface="Verdana" pitchFamily="34" charset="0"/>
              </a:rPr>
              <a:t> Gestión de almacenes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" altLang="es-ES" dirty="0">
                <a:solidFill>
                  <a:srgbClr val="333333"/>
                </a:solidFill>
                <a:latin typeface="Verdana" pitchFamily="34" charset="0"/>
              </a:rPr>
              <a:t> Procesos productivos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" altLang="es-ES" dirty="0">
                <a:solidFill>
                  <a:srgbClr val="333333"/>
                </a:solidFill>
                <a:latin typeface="Verdana" pitchFamily="34" charset="0"/>
              </a:rPr>
              <a:t> Atención al </a:t>
            </a:r>
            <a:r>
              <a:rPr lang="es-ES" altLang="es-ES" dirty="0" smtClean="0">
                <a:solidFill>
                  <a:srgbClr val="333333"/>
                </a:solidFill>
                <a:latin typeface="Verdana" pitchFamily="34" charset="0"/>
              </a:rPr>
              <a:t>cliente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" altLang="es-ES" dirty="0" smtClean="0">
                <a:solidFill>
                  <a:srgbClr val="333333"/>
                </a:solidFill>
                <a:latin typeface="Verdana" pitchFamily="34" charset="0"/>
              </a:rPr>
              <a:t> Equipos comerciales</a:t>
            </a:r>
            <a:endParaRPr lang="es-ES" altLang="es-ES" dirty="0">
              <a:solidFill>
                <a:srgbClr val="333333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s-ES" altLang="es-ES" dirty="0">
                <a:solidFill>
                  <a:srgbClr val="333333"/>
                </a:solidFill>
                <a:latin typeface="Verdana" pitchFamily="34" charset="0"/>
              </a:rPr>
              <a:t> Etc..</a:t>
            </a: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996156" y="4631197"/>
            <a:ext cx="1655762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>
            <a:spAutoFit/>
          </a:bodyPr>
          <a:lstStyle>
            <a:lvl1pPr algn="l" defTabSz="820738">
              <a:defRPr>
                <a:solidFill>
                  <a:schemeClr val="tx1"/>
                </a:solidFill>
                <a:latin typeface="Arial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charset="0"/>
              </a:defRPr>
            </a:lvl3pPr>
            <a:lvl4pPr marL="1231900" algn="l" defTabSz="820738">
              <a:defRPr>
                <a:solidFill>
                  <a:schemeClr val="tx1"/>
                </a:solidFill>
                <a:latin typeface="Arial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s-ES" altLang="es-ES" sz="1300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" altLang="es-ES" sz="20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SERVICIOS</a:t>
            </a:r>
            <a:endParaRPr lang="es-ES" altLang="es-ES" sz="2000" b="0" u="sng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s-ES" altLang="es-ES" sz="2000" b="0" dirty="0" smtClean="0">
              <a:solidFill>
                <a:srgbClr val="333333"/>
              </a:solidFill>
            </a:endParaRP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558800" y="3532643"/>
            <a:ext cx="7559675" cy="109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ES" sz="1200" dirty="0">
                <a:solidFill>
                  <a:srgbClr val="333333"/>
                </a:solidFill>
                <a:latin typeface="Verdana" pitchFamily="34" charset="0"/>
              </a:rPr>
              <a:t>PROFEICO ATLÁNTICO</a:t>
            </a:r>
            <a:r>
              <a:rPr lang="es-ES" altLang="es-ES" sz="1200" b="0" dirty="0">
                <a:solidFill>
                  <a:srgbClr val="333333"/>
                </a:solidFill>
              </a:rPr>
              <a:t> 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es una empresa consolidada con varios años de experiencia en </a:t>
            </a:r>
            <a:r>
              <a:rPr lang="es-ES" altLang="es-ES" sz="1200" b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OUTSOURCING – EXTERNACIONALIZACIÓN DE SERVICIOS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Su creación surge como respuesta a la incipiente demanda de las empresas, corporaciones y administración pública, de una mayor eficiencia y reducción de costes, para, con ello, conseguir el éxito en un mercado altamente competitivo dentro del marco de un mundo globalizado.</a:t>
            </a:r>
          </a:p>
        </p:txBody>
      </p:sp>
      <p:pic>
        <p:nvPicPr>
          <p:cNvPr id="235635" name="Picture 115" descr="fondo_leop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5113338" cy="151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28" name="Picture 8" descr="Profe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92150"/>
            <a:ext cx="20145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41" name="Object 121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Fotografía de Photo Editor" r:id="rId5" imgW="10469436" imgH="1609524" progId="MSPhotoEd.3">
                  <p:embed/>
                </p:oleObj>
              </mc:Choice>
              <mc:Fallback>
                <p:oleObj name="Fotografía de Photo Editor" r:id="rId5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33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684213" y="4292600"/>
            <a:ext cx="7343775" cy="25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4095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500" dirty="0">
                <a:solidFill>
                  <a:srgbClr val="333333"/>
                </a:solidFill>
                <a:latin typeface="Verdana" pitchFamily="34" charset="0"/>
              </a:rPr>
              <a:t>PROFEICO ATLÁNTICO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proporciona a sus clientes una solución fundamentada en:</a:t>
            </a:r>
            <a:r>
              <a:rPr lang="es-ES" altLang="es-ES" sz="1200" b="0" dirty="0">
                <a:solidFill>
                  <a:srgbClr val="333333"/>
                </a:solidFill>
                <a:latin typeface="Verdana" pitchFamily="34" charset="0"/>
              </a:rPr>
              <a:t> </a:t>
            </a:r>
          </a:p>
          <a:p>
            <a:pPr algn="just" eaLnBrk="1" hangingPunct="1"/>
            <a:endParaRPr lang="es-ES" altLang="es-ES" sz="12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La </a:t>
            </a:r>
            <a:r>
              <a:rPr lang="es-ES" altLang="es-ES" sz="1400" dirty="0">
                <a:solidFill>
                  <a:srgbClr val="333333"/>
                </a:solidFill>
                <a:latin typeface="Verdana" pitchFamily="34" charset="0"/>
              </a:rPr>
              <a:t>selección del personal idóneo</a:t>
            </a: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 para el puesto a ocupar en base a los requisitos del 	cliente, invirtiendo en su formación para mejorar y aumentar su nivel de cualificación.	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s-ES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La </a:t>
            </a:r>
            <a:r>
              <a:rPr lang="es-ES" altLang="es-ES" sz="1400" dirty="0">
                <a:solidFill>
                  <a:srgbClr val="333333"/>
                </a:solidFill>
                <a:latin typeface="Verdana" pitchFamily="34" charset="0"/>
              </a:rPr>
              <a:t>involucración y compromiso</a:t>
            </a: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 siempre presente en nuestros proyectos. </a:t>
            </a:r>
          </a:p>
          <a:p>
            <a:pPr lvl="1" algn="just" eaLnBrk="1" hangingPunct="1">
              <a:buFont typeface="Wingdings" pitchFamily="2" charset="2"/>
              <a:buChar char="§"/>
            </a:pPr>
            <a:endParaRPr lang="es-ES" altLang="es-ES" sz="1300" b="0" dirty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La </a:t>
            </a:r>
            <a:r>
              <a:rPr lang="es-ES" altLang="es-ES" sz="1400" dirty="0">
                <a:solidFill>
                  <a:srgbClr val="333333"/>
                </a:solidFill>
                <a:latin typeface="Verdana" pitchFamily="34" charset="0"/>
              </a:rPr>
              <a:t>flexibilidad</a:t>
            </a: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. Nuestros proyectos siempre se adaptan a las necesidades </a:t>
            </a:r>
            <a:endParaRPr lang="es-ES" altLang="es-ES" sz="1300" b="0" dirty="0" smtClean="0">
              <a:solidFill>
                <a:srgbClr val="333333"/>
              </a:solidFill>
              <a:latin typeface="Verdana" pitchFamily="34" charset="0"/>
            </a:endParaRPr>
          </a:p>
          <a:p>
            <a:pPr lvl="1" algn="just" eaLnBrk="1" hangingPunct="1"/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de </a:t>
            </a: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nuestros Clientes, y siempre con el propósito de </a:t>
            </a:r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aumentar</a:t>
            </a:r>
          </a:p>
          <a:p>
            <a:pPr lvl="1" algn="just" eaLnBrk="1" hangingPunct="1"/>
            <a:r>
              <a:rPr lang="es-ES" altLang="es-ES" sz="1300" b="0" dirty="0" smtClean="0">
                <a:solidFill>
                  <a:srgbClr val="333333"/>
                </a:solidFill>
                <a:latin typeface="Verdana" pitchFamily="34" charset="0"/>
              </a:rPr>
              <a:t>su </a:t>
            </a:r>
            <a:r>
              <a:rPr lang="es-ES" altLang="es-ES" sz="1300" b="0" dirty="0">
                <a:solidFill>
                  <a:srgbClr val="333333"/>
                </a:solidFill>
                <a:latin typeface="Verdana" pitchFamily="34" charset="0"/>
              </a:rPr>
              <a:t>competitividad.</a:t>
            </a:r>
          </a:p>
        </p:txBody>
      </p:sp>
      <p:sp>
        <p:nvSpPr>
          <p:cNvPr id="244753" name="Rectangle 17"/>
          <p:cNvSpPr>
            <a:spLocks noChangeArrowheads="1"/>
          </p:cNvSpPr>
          <p:nvPr/>
        </p:nvSpPr>
        <p:spPr bwMode="auto">
          <a:xfrm>
            <a:off x="900113" y="549275"/>
            <a:ext cx="7773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es-ES_tradnl" altLang="es-ES" sz="29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ROFEICO </a:t>
            </a:r>
            <a:r>
              <a:rPr lang="es-ES_tradnl" altLang="es-ES" sz="36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  <a:r>
              <a:rPr lang="es-ES_tradnl" altLang="es-ES" sz="29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TLÁNTICO</a:t>
            </a:r>
          </a:p>
        </p:txBody>
      </p:sp>
      <p:pic>
        <p:nvPicPr>
          <p:cNvPr id="244744" name="Picture 8" descr="Profe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336697"/>
            <a:ext cx="1070720" cy="13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4764" name="Object 28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Fotografía de Photo Editor" r:id="rId4" imgW="10469436" imgH="1609524" progId="MSPhotoEd.3">
                  <p:embed/>
                </p:oleObj>
              </mc:Choice>
              <mc:Fallback>
                <p:oleObj name="Fotografía de Photo Editor" r:id="rId4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5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fot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2121"/>
            <a:ext cx="2663825" cy="19304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PIM04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69" y="2140347"/>
            <a:ext cx="1584176" cy="19733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8"/>
          <a:stretch/>
        </p:blipFill>
        <p:spPr bwMode="auto">
          <a:xfrm>
            <a:off x="3167844" y="1549400"/>
            <a:ext cx="2808312" cy="1563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 descr="HPIM048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14" y="2442308"/>
            <a:ext cx="2478495" cy="17798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33" y="1164070"/>
            <a:ext cx="2505075" cy="1822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33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755650" y="692150"/>
            <a:ext cx="7770813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 anchor="ctr"/>
          <a:lstStyle>
            <a:lvl1pPr defTabSz="820738">
              <a:defRPr sz="4000">
                <a:solidFill>
                  <a:schemeClr val="tx2"/>
                </a:solidFill>
                <a:latin typeface="Arial" charset="0"/>
              </a:defRPr>
            </a:lvl1pPr>
            <a:lvl2pPr defTabSz="820738">
              <a:defRPr sz="4000">
                <a:solidFill>
                  <a:schemeClr val="tx2"/>
                </a:solidFill>
                <a:latin typeface="Arial" charset="0"/>
              </a:defRPr>
            </a:lvl2pPr>
            <a:lvl3pPr defTabSz="820738">
              <a:defRPr sz="4000">
                <a:solidFill>
                  <a:schemeClr val="tx2"/>
                </a:solidFill>
                <a:latin typeface="Arial" charset="0"/>
              </a:defRPr>
            </a:lvl3pPr>
            <a:lvl4pPr defTabSz="820738">
              <a:defRPr sz="4000">
                <a:solidFill>
                  <a:schemeClr val="tx2"/>
                </a:solidFill>
                <a:latin typeface="Arial" charset="0"/>
              </a:defRPr>
            </a:lvl4pPr>
            <a:lvl5pPr defTabSz="820738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defTabSz="820738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altLang="es-ES" sz="36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</a:t>
            </a:r>
            <a:r>
              <a:rPr lang="es-ES_tradnl" altLang="es-ES" sz="2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ENTAJAS DEL </a:t>
            </a:r>
            <a:r>
              <a:rPr lang="es-ES_tradnl" altLang="es-ES" sz="33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OUTSOURCING      </a:t>
            </a:r>
            <a:r>
              <a:rPr lang="es-ES_tradnl" altLang="es-ES" sz="1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EXTERNALIZACIÓN DE SERVICIOS</a:t>
            </a: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3708400" y="2133600"/>
            <a:ext cx="482441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89" tIns="41045" rIns="82089" bIns="41045"/>
          <a:lstStyle>
            <a:lvl1pPr marL="307975" indent="-3079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68338" indent="-258763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25525" indent="-204788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36688" indent="-204788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47850" indent="-206375" defTabSz="8207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050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622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194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6650" indent="-206375" algn="ctr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>
                <a:solidFill>
                  <a:srgbClr val="333333"/>
                </a:solidFill>
                <a:latin typeface="Verdana" pitchFamily="34" charset="0"/>
              </a:rPr>
              <a:t>Especialización</a:t>
            </a: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. Cualificación. Mejora de la productividad. Se reducen los equipos de trabajo y se aplican controles específicos.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>
                <a:solidFill>
                  <a:srgbClr val="333333"/>
                </a:solidFill>
                <a:latin typeface="Verdana" pitchFamily="34" charset="0"/>
              </a:rPr>
              <a:t>Flexibilidad.</a:t>
            </a: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  Mayor rapidez en adaptación a nuevas tareas.</a:t>
            </a:r>
            <a:endParaRPr lang="es-ES_tradnl" altLang="es-ES" sz="130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>
                <a:solidFill>
                  <a:srgbClr val="333333"/>
                </a:solidFill>
                <a:latin typeface="Verdana" pitchFamily="34" charset="0"/>
              </a:rPr>
              <a:t>Abaratamiento de costes.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>
                <a:solidFill>
                  <a:srgbClr val="333333"/>
                </a:solidFill>
                <a:latin typeface="Verdana" pitchFamily="34" charset="0"/>
              </a:rPr>
              <a:t>Substitución de costes fijos por variables.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Disminución de plantilla o que no aumente la actual.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>
                <a:solidFill>
                  <a:srgbClr val="333333"/>
                </a:solidFill>
                <a:latin typeface="Verdana" pitchFamily="34" charset="0"/>
              </a:rPr>
              <a:t>Eliminación de bajas por enfermedad.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>
                <a:solidFill>
                  <a:srgbClr val="333333"/>
                </a:solidFill>
                <a:latin typeface="Verdana" pitchFamily="34" charset="0"/>
              </a:rPr>
              <a:t>Eliminación de confección de nóminas</a:t>
            </a: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, TC’s y pagos.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Supresión del control de personal.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Tratamiento a la empresa contratante como un proveedor más.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Condiciones de pago.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s-ES_tradnl" altLang="es-ES" sz="1300" b="0">
                <a:solidFill>
                  <a:srgbClr val="333333"/>
                </a:solidFill>
                <a:latin typeface="Verdana" pitchFamily="34" charset="0"/>
              </a:rPr>
              <a:t>Control externo de la calidad.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ES_tradnl" altLang="es-ES" sz="1300" b="0">
              <a:solidFill>
                <a:srgbClr val="333333"/>
              </a:solidFill>
              <a:latin typeface="Verdana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ES_tradnl" altLang="es-ES" sz="1300" b="0">
              <a:solidFill>
                <a:srgbClr val="333333"/>
              </a:solidFill>
            </a:endParaRPr>
          </a:p>
        </p:txBody>
      </p:sp>
      <p:pic>
        <p:nvPicPr>
          <p:cNvPr id="254985" name="Picture 9" descr="fot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665413" cy="2035175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91" name="Picture 15" descr="p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665413" cy="2008187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0" y="188913"/>
          <a:ext cx="16192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Fotografía de Photo Editor" r:id="rId5" imgW="10469436" imgH="1609524" progId="MSPhotoEd.3">
                  <p:embed/>
                </p:oleObj>
              </mc:Choice>
              <mc:Fallback>
                <p:oleObj name="Fotografía de Photo Editor" r:id="rId5" imgW="10469436" imgH="16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161925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32" descr="C:\Users\CONTABILIDAD01\Desktop\MARKETING\Logos\Grupo base p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9923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C:\Users\CONTABILIDAD01\Desktop\MARKETING\Logos\Grupo base p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8475" y="34925"/>
            <a:ext cx="966788" cy="946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rofei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336697"/>
            <a:ext cx="1070720" cy="13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6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1178</Words>
  <Application>Microsoft Office PowerPoint</Application>
  <PresentationFormat>Presentación en pantalla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Tema de Office</vt:lpstr>
      <vt:lpstr>Image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KAPS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CONTABILIDAD01</dc:creator>
  <cp:lastModifiedBy>CONTABILIDAD01</cp:lastModifiedBy>
  <cp:revision>39</cp:revision>
  <cp:lastPrinted>2014-05-19T08:13:45Z</cp:lastPrinted>
  <dcterms:created xsi:type="dcterms:W3CDTF">2014-05-12T16:18:02Z</dcterms:created>
  <dcterms:modified xsi:type="dcterms:W3CDTF">2014-05-21T11:52:28Z</dcterms:modified>
</cp:coreProperties>
</file>